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88" r:id="rId2"/>
    <p:sldId id="315" r:id="rId3"/>
    <p:sldId id="316" r:id="rId4"/>
    <p:sldId id="293" r:id="rId5"/>
    <p:sldId id="294" r:id="rId6"/>
    <p:sldId id="295" r:id="rId7"/>
    <p:sldId id="296" r:id="rId8"/>
    <p:sldId id="298" r:id="rId9"/>
    <p:sldId id="292" r:id="rId10"/>
    <p:sldId id="289" r:id="rId11"/>
    <p:sldId id="297" r:id="rId12"/>
    <p:sldId id="311" r:id="rId13"/>
    <p:sldId id="299" r:id="rId14"/>
    <p:sldId id="300" r:id="rId15"/>
    <p:sldId id="301" r:id="rId16"/>
    <p:sldId id="302" r:id="rId17"/>
    <p:sldId id="304" r:id="rId18"/>
    <p:sldId id="305" r:id="rId19"/>
    <p:sldId id="306" r:id="rId20"/>
    <p:sldId id="307" r:id="rId21"/>
    <p:sldId id="313" r:id="rId22"/>
    <p:sldId id="312" r:id="rId23"/>
    <p:sldId id="308" r:id="rId24"/>
    <p:sldId id="290" r:id="rId25"/>
    <p:sldId id="291" r:id="rId26"/>
    <p:sldId id="303" r:id="rId27"/>
    <p:sldId id="309" r:id="rId28"/>
    <p:sldId id="31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79029" autoAdjust="0"/>
  </p:normalViewPr>
  <p:slideViewPr>
    <p:cSldViewPr>
      <p:cViewPr varScale="1">
        <p:scale>
          <a:sx n="44" d="100"/>
          <a:sy n="44" d="100"/>
        </p:scale>
        <p:origin x="1459"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07E191-031A-4F53-BD46-96AAABC81CBC}" type="datetimeFigureOut">
              <a:rPr lang="en-CA" smtClean="0"/>
              <a:t>27/10/2014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7B5B28-6589-4FB4-991C-81655E74B8D8}" type="slidenum">
              <a:rPr lang="en-CA" smtClean="0"/>
              <a:t>‹#›</a:t>
            </a:fld>
            <a:endParaRPr lang="en-CA"/>
          </a:p>
        </p:txBody>
      </p:sp>
    </p:spTree>
    <p:extLst>
      <p:ext uri="{BB962C8B-B14F-4D97-AF65-F5344CB8AC3E}">
        <p14:creationId xmlns:p14="http://schemas.microsoft.com/office/powerpoint/2010/main" val="193864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_ENREF_25"/><Relationship Id="rId13" Type="http://schemas.openxmlformats.org/officeDocument/2006/relationships/hyperlink" Target="#_ENREF_5"/><Relationship Id="rId3" Type="http://schemas.openxmlformats.org/officeDocument/2006/relationships/hyperlink" Target="#_ENREF_1"/><Relationship Id="rId7" Type="http://schemas.openxmlformats.org/officeDocument/2006/relationships/hyperlink" Target="#_ENREF_18"/><Relationship Id="rId12" Type="http://schemas.openxmlformats.org/officeDocument/2006/relationships/hyperlink" Target="#_ENREF_10"/><Relationship Id="rId2" Type="http://schemas.openxmlformats.org/officeDocument/2006/relationships/slide" Target="../slides/slide13.xml"/><Relationship Id="rId16" Type="http://schemas.openxmlformats.org/officeDocument/2006/relationships/hyperlink" Target="#_ENREF_23"/><Relationship Id="rId1" Type="http://schemas.openxmlformats.org/officeDocument/2006/relationships/notesMaster" Target="../notesMasters/notesMaster1.xml"/><Relationship Id="rId6" Type="http://schemas.openxmlformats.org/officeDocument/2006/relationships/hyperlink" Target="#_ENREF_26"/><Relationship Id="rId11" Type="http://schemas.openxmlformats.org/officeDocument/2006/relationships/hyperlink" Target="#_ENREF_6"/><Relationship Id="rId5" Type="http://schemas.openxmlformats.org/officeDocument/2006/relationships/hyperlink" Target="#_ENREF_17"/><Relationship Id="rId15" Type="http://schemas.openxmlformats.org/officeDocument/2006/relationships/hyperlink" Target="#_ENREF_29"/><Relationship Id="rId10" Type="http://schemas.openxmlformats.org/officeDocument/2006/relationships/hyperlink" Target="#_ENREF_24"/><Relationship Id="rId4" Type="http://schemas.openxmlformats.org/officeDocument/2006/relationships/hyperlink" Target="#_ENREF_20"/><Relationship Id="rId9" Type="http://schemas.openxmlformats.org/officeDocument/2006/relationships/hyperlink" Target="#_ENREF_11"/><Relationship Id="rId14" Type="http://schemas.openxmlformats.org/officeDocument/2006/relationships/hyperlink" Target="#_ENREF_22"/></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1</a:t>
            </a:fld>
            <a:endParaRPr lang="en-CA"/>
          </a:p>
        </p:txBody>
      </p:sp>
    </p:spTree>
    <p:extLst>
      <p:ext uri="{BB962C8B-B14F-4D97-AF65-F5344CB8AC3E}">
        <p14:creationId xmlns:p14="http://schemas.microsoft.com/office/powerpoint/2010/main" val="3318448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4</a:t>
            </a:fld>
            <a:endParaRPr lang="en-CA"/>
          </a:p>
        </p:txBody>
      </p:sp>
    </p:spTree>
    <p:extLst>
      <p:ext uri="{BB962C8B-B14F-4D97-AF65-F5344CB8AC3E}">
        <p14:creationId xmlns:p14="http://schemas.microsoft.com/office/powerpoint/2010/main" val="2459330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8</a:t>
            </a:fld>
            <a:endParaRPr lang="en-CA"/>
          </a:p>
        </p:txBody>
      </p:sp>
    </p:spTree>
    <p:extLst>
      <p:ext uri="{BB962C8B-B14F-4D97-AF65-F5344CB8AC3E}">
        <p14:creationId xmlns:p14="http://schemas.microsoft.com/office/powerpoint/2010/main" val="2613901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first channel is called the “private information” channel. This channel works according to the classical discussion on  information asymmetry and adverse selection (</a:t>
            </a:r>
            <a:r>
              <a:rPr lang="en-US" sz="1200" u="none" strike="noStrike" kern="1200" dirty="0" err="1" smtClean="0">
                <a:solidFill>
                  <a:schemeClr val="tx1"/>
                </a:solidFill>
                <a:effectLst/>
                <a:latin typeface="+mn-lt"/>
                <a:ea typeface="+mn-ea"/>
                <a:cs typeface="+mn-cs"/>
                <a:hlinkClick r:id="rId3" action="ppaction://hlinkfile" tooltip="Akerlof, 1970 #1488"/>
              </a:rPr>
              <a:t>Akerlof</a:t>
            </a:r>
            <a:r>
              <a:rPr lang="en-US" sz="1200" u="none" strike="noStrike" kern="1200" dirty="0" smtClean="0">
                <a:solidFill>
                  <a:schemeClr val="tx1"/>
                </a:solidFill>
                <a:effectLst/>
                <a:latin typeface="+mn-lt"/>
                <a:ea typeface="+mn-ea"/>
                <a:cs typeface="+mn-cs"/>
                <a:hlinkClick r:id="rId3" action="ppaction://hlinkfile" tooltip="Akerlof, 1970 #1488"/>
              </a:rPr>
              <a:t>, 1970</a:t>
            </a:r>
            <a:r>
              <a:rPr lang="en-US" sz="1200" kern="1200" dirty="0" smtClean="0">
                <a:solidFill>
                  <a:schemeClr val="tx1"/>
                </a:solidFill>
                <a:effectLst/>
                <a:latin typeface="+mn-lt"/>
                <a:ea typeface="+mn-ea"/>
                <a:cs typeface="+mn-cs"/>
              </a:rPr>
              <a:t>).  If lenders hold private information about the credit quality of a  loan and this information cannot be effectively communicated to the buyers of the loan, the information asymmetry will lead to adverse selection. The second channel is called the “underwriting standards” or “screening incentives” channel. For instance, recent studies on the subprime mortgage crisis show that  loan sales and securitization may reduce lenders’ screening incentives and lower the underwriting standards, leading to another form of adverse selection (</a:t>
            </a:r>
            <a:r>
              <a:rPr lang="en-US" sz="1200" u="none" strike="noStrike" kern="1200" dirty="0" err="1" smtClean="0">
                <a:solidFill>
                  <a:schemeClr val="tx1"/>
                </a:solidFill>
                <a:effectLst/>
                <a:latin typeface="+mn-lt"/>
                <a:ea typeface="+mn-ea"/>
                <a:cs typeface="+mn-cs"/>
                <a:hlinkClick r:id="rId4" action="ppaction://hlinkfile" tooltip="Mian, 2009 #1478"/>
              </a:rPr>
              <a:t>Mian</a:t>
            </a:r>
            <a:r>
              <a:rPr lang="en-US" sz="1200" u="none" strike="noStrike" kern="1200" dirty="0" smtClean="0">
                <a:solidFill>
                  <a:schemeClr val="tx1"/>
                </a:solidFill>
                <a:effectLst/>
                <a:latin typeface="+mn-lt"/>
                <a:ea typeface="+mn-ea"/>
                <a:cs typeface="+mn-cs"/>
                <a:hlinkClick r:id="rId4" action="ppaction://hlinkfile" tooltip="Mian, 2009 #1478"/>
              </a:rPr>
              <a:t> and Sufi, 2009</a:t>
            </a:r>
            <a:r>
              <a:rPr lang="en-US" sz="1200" kern="1200" dirty="0" smtClean="0">
                <a:solidFill>
                  <a:schemeClr val="tx1"/>
                </a:solidFill>
                <a:effectLst/>
                <a:latin typeface="+mn-lt"/>
                <a:ea typeface="+mn-ea"/>
                <a:cs typeface="+mn-cs"/>
              </a:rPr>
              <a:t>; </a:t>
            </a:r>
            <a:r>
              <a:rPr lang="en-US" sz="1200" u="none" strike="noStrike" kern="1200" dirty="0" smtClean="0">
                <a:solidFill>
                  <a:schemeClr val="tx1"/>
                </a:solidFill>
                <a:effectLst/>
                <a:latin typeface="+mn-lt"/>
                <a:ea typeface="+mn-ea"/>
                <a:cs typeface="+mn-cs"/>
                <a:hlinkClick r:id="rId5" action="ppaction://hlinkfile" tooltip="Keys, 2010 #1464"/>
              </a:rPr>
              <a:t>Keys et al., 2010</a:t>
            </a:r>
            <a:r>
              <a:rPr lang="en-US" sz="1200" kern="1200" dirty="0" smtClean="0">
                <a:solidFill>
                  <a:schemeClr val="tx1"/>
                </a:solidFill>
                <a:effectLst/>
                <a:latin typeface="+mn-lt"/>
                <a:ea typeface="+mn-ea"/>
                <a:cs typeface="+mn-cs"/>
              </a:rPr>
              <a:t>; </a:t>
            </a:r>
            <a:r>
              <a:rPr lang="en-US" sz="1200" u="none" strike="noStrike" kern="1200" dirty="0" err="1" smtClean="0">
                <a:solidFill>
                  <a:schemeClr val="tx1"/>
                </a:solidFill>
                <a:effectLst/>
                <a:latin typeface="+mn-lt"/>
                <a:ea typeface="+mn-ea"/>
                <a:cs typeface="+mn-cs"/>
                <a:hlinkClick r:id="rId6" action="ppaction://hlinkfile" tooltip="Purnanandam, 2011 #1460"/>
              </a:rPr>
              <a:t>Purnanandam</a:t>
            </a:r>
            <a:r>
              <a:rPr lang="en-US" sz="1200" u="none" strike="noStrike" kern="1200" dirty="0" smtClean="0">
                <a:solidFill>
                  <a:schemeClr val="tx1"/>
                </a:solidFill>
                <a:effectLst/>
                <a:latin typeface="+mn-lt"/>
                <a:ea typeface="+mn-ea"/>
                <a:cs typeface="+mn-cs"/>
                <a:hlinkClick r:id="rId6" action="ppaction://hlinkfile" tooltip="Purnanandam, 2011 #1460"/>
              </a:rPr>
              <a:t>, 2011</a:t>
            </a:r>
            <a:r>
              <a:rPr lang="en-US" sz="1200" kern="1200" dirty="0" smtClean="0">
                <a:solidFill>
                  <a:schemeClr val="tx1"/>
                </a:solidFill>
                <a:effectLst/>
                <a:latin typeface="+mn-lt"/>
                <a:ea typeface="+mn-ea"/>
                <a:cs typeface="+mn-cs"/>
              </a:rPr>
              <a:t>; </a:t>
            </a:r>
            <a:r>
              <a:rPr lang="en-US" sz="1200" u="none" strike="noStrike" kern="1200" dirty="0" smtClean="0">
                <a:solidFill>
                  <a:schemeClr val="tx1"/>
                </a:solidFill>
                <a:effectLst/>
                <a:latin typeface="+mn-lt"/>
                <a:ea typeface="+mn-ea"/>
                <a:cs typeface="+mn-cs"/>
                <a:hlinkClick r:id="rId7" action="ppaction://hlinkfile" tooltip="Keys, 2012 #1456"/>
              </a:rPr>
              <a:t>Keys, </a:t>
            </a:r>
            <a:r>
              <a:rPr lang="en-US" sz="1200" u="none" strike="noStrike" kern="1200" dirty="0" err="1" smtClean="0">
                <a:solidFill>
                  <a:schemeClr val="tx1"/>
                </a:solidFill>
                <a:effectLst/>
                <a:latin typeface="+mn-lt"/>
                <a:ea typeface="+mn-ea"/>
                <a:cs typeface="+mn-cs"/>
                <a:hlinkClick r:id="rId7" action="ppaction://hlinkfile" tooltip="Keys, 2012 #1456"/>
              </a:rPr>
              <a:t>Seru</a:t>
            </a:r>
            <a:r>
              <a:rPr lang="en-US" sz="1200" u="none" strike="noStrike" kern="1200" dirty="0" smtClean="0">
                <a:solidFill>
                  <a:schemeClr val="tx1"/>
                </a:solidFill>
                <a:effectLst/>
                <a:latin typeface="+mn-lt"/>
                <a:ea typeface="+mn-ea"/>
                <a:cs typeface="+mn-cs"/>
                <a:hlinkClick r:id="rId7" action="ppaction://hlinkfile" tooltip="Keys, 2012 #1456"/>
              </a:rPr>
              <a:t>, and </a:t>
            </a:r>
            <a:r>
              <a:rPr lang="en-US" sz="1200" u="none" strike="noStrike" kern="1200" dirty="0" err="1" smtClean="0">
                <a:solidFill>
                  <a:schemeClr val="tx1"/>
                </a:solidFill>
                <a:effectLst/>
                <a:latin typeface="+mn-lt"/>
                <a:ea typeface="+mn-ea"/>
                <a:cs typeface="+mn-cs"/>
                <a:hlinkClick r:id="rId7" action="ppaction://hlinkfile" tooltip="Keys, 2012 #1456"/>
              </a:rPr>
              <a:t>Vig</a:t>
            </a:r>
            <a:r>
              <a:rPr lang="en-US" sz="1200" u="none" strike="noStrike" kern="1200" dirty="0" smtClean="0">
                <a:solidFill>
                  <a:schemeClr val="tx1"/>
                </a:solidFill>
                <a:effectLst/>
                <a:latin typeface="+mn-lt"/>
                <a:ea typeface="+mn-ea"/>
                <a:cs typeface="+mn-cs"/>
                <a:hlinkClick r:id="rId7" action="ppaction://hlinkfile" tooltip="Keys, 2012 #1456"/>
              </a:rPr>
              <a:t>, 2012</a:t>
            </a:r>
            <a:r>
              <a:rPr lang="en-US" sz="1200" kern="1200" dirty="0" smtClean="0">
                <a:solidFill>
                  <a:schemeClr val="tx1"/>
                </a:solidFill>
                <a:effectLst/>
                <a:latin typeface="+mn-lt"/>
                <a:ea typeface="+mn-ea"/>
                <a:cs typeface="+mn-cs"/>
              </a:rPr>
              <a:t>).  The third channel is called the “monitoring incentives” channel in which lenders’ monitoring incentives are reduced because of loan sales and securitization, leading to moral hazard problems (</a:t>
            </a:r>
            <a:r>
              <a:rPr lang="en-US" sz="1200" u="none" strike="noStrike" kern="1200" dirty="0" err="1" smtClean="0">
                <a:solidFill>
                  <a:schemeClr val="tx1"/>
                </a:solidFill>
                <a:effectLst/>
                <a:latin typeface="+mn-lt"/>
                <a:ea typeface="+mn-ea"/>
                <a:cs typeface="+mn-cs"/>
                <a:hlinkClick r:id="rId8" action="ppaction://hlinkfile" tooltip="Pennacchi, 1988 #1350"/>
              </a:rPr>
              <a:t>Pennacchi</a:t>
            </a:r>
            <a:r>
              <a:rPr lang="en-US" sz="1200" u="none" strike="noStrike" kern="1200" dirty="0" smtClean="0">
                <a:solidFill>
                  <a:schemeClr val="tx1"/>
                </a:solidFill>
                <a:effectLst/>
                <a:latin typeface="+mn-lt"/>
                <a:ea typeface="+mn-ea"/>
                <a:cs typeface="+mn-cs"/>
                <a:hlinkClick r:id="rId8" action="ppaction://hlinkfile" tooltip="Pennacchi, 1988 #1350"/>
              </a:rPr>
              <a:t>, 1988</a:t>
            </a:r>
            <a:r>
              <a:rPr lang="en-US" sz="1200" kern="1200" dirty="0" smtClean="0">
                <a:solidFill>
                  <a:schemeClr val="tx1"/>
                </a:solidFill>
                <a:effectLst/>
                <a:latin typeface="+mn-lt"/>
                <a:ea typeface="+mn-ea"/>
                <a:cs typeface="+mn-cs"/>
              </a:rPr>
              <a:t>; </a:t>
            </a:r>
            <a:r>
              <a:rPr lang="en-US" sz="1200" u="none" strike="noStrike" kern="1200" dirty="0" smtClean="0">
                <a:solidFill>
                  <a:schemeClr val="tx1"/>
                </a:solidFill>
                <a:effectLst/>
                <a:latin typeface="+mn-lt"/>
                <a:ea typeface="+mn-ea"/>
                <a:cs typeface="+mn-cs"/>
                <a:hlinkClick r:id="rId9" action="ppaction://hlinkfile" tooltip="Gorton, 1995 #1472"/>
              </a:rPr>
              <a:t>Gorton and </a:t>
            </a:r>
            <a:r>
              <a:rPr lang="en-US" sz="1200" u="none" strike="noStrike" kern="1200" dirty="0" err="1" smtClean="0">
                <a:solidFill>
                  <a:schemeClr val="tx1"/>
                </a:solidFill>
                <a:effectLst/>
                <a:latin typeface="+mn-lt"/>
                <a:ea typeface="+mn-ea"/>
                <a:cs typeface="+mn-cs"/>
                <a:hlinkClick r:id="rId9" action="ppaction://hlinkfile" tooltip="Gorton, 1995 #1472"/>
              </a:rPr>
              <a:t>Pennacchi</a:t>
            </a:r>
            <a:r>
              <a:rPr lang="en-US" sz="1200" u="none" strike="noStrike" kern="1200" dirty="0" smtClean="0">
                <a:solidFill>
                  <a:schemeClr val="tx1"/>
                </a:solidFill>
                <a:effectLst/>
                <a:latin typeface="+mn-lt"/>
                <a:ea typeface="+mn-ea"/>
                <a:cs typeface="+mn-cs"/>
                <a:hlinkClick r:id="rId9" action="ppaction://hlinkfile" tooltip="Gorton, 1995 #1472"/>
              </a:rPr>
              <a:t>, 1995</a:t>
            </a:r>
            <a:r>
              <a:rPr lang="en-US" sz="1200" kern="1200" dirty="0" smtClean="0">
                <a:solidFill>
                  <a:schemeClr val="tx1"/>
                </a:solidFill>
                <a:effectLst/>
                <a:latin typeface="+mn-lt"/>
                <a:ea typeface="+mn-ea"/>
                <a:cs typeface="+mn-cs"/>
              </a:rPr>
              <a:t>; </a:t>
            </a:r>
            <a:r>
              <a:rPr lang="en-US" sz="1200" u="none" strike="noStrike" kern="1200" dirty="0" err="1" smtClean="0">
                <a:solidFill>
                  <a:schemeClr val="tx1"/>
                </a:solidFill>
                <a:effectLst/>
                <a:latin typeface="+mn-lt"/>
                <a:ea typeface="+mn-ea"/>
                <a:cs typeface="+mn-cs"/>
                <a:hlinkClick r:id="rId10" action="ppaction://hlinkfile" tooltip="Parlour, 2008 #1470"/>
              </a:rPr>
              <a:t>Parlour</a:t>
            </a:r>
            <a:r>
              <a:rPr lang="en-US" sz="1200" u="none" strike="noStrike" kern="1200" dirty="0" smtClean="0">
                <a:solidFill>
                  <a:schemeClr val="tx1"/>
                </a:solidFill>
                <a:effectLst/>
                <a:latin typeface="+mn-lt"/>
                <a:ea typeface="+mn-ea"/>
                <a:cs typeface="+mn-cs"/>
                <a:hlinkClick r:id="rId10" action="ppaction://hlinkfile" tooltip="Parlour, 2008 #1470"/>
              </a:rPr>
              <a:t> and </a:t>
            </a:r>
            <a:r>
              <a:rPr lang="en-US" sz="1200" u="none" strike="noStrike" kern="1200" dirty="0" err="1" smtClean="0">
                <a:solidFill>
                  <a:schemeClr val="tx1"/>
                </a:solidFill>
                <a:effectLst/>
                <a:latin typeface="+mn-lt"/>
                <a:ea typeface="+mn-ea"/>
                <a:cs typeface="+mn-cs"/>
                <a:hlinkClick r:id="rId10" action="ppaction://hlinkfile" tooltip="Parlour, 2008 #1470"/>
              </a:rPr>
              <a:t>Plantin</a:t>
            </a:r>
            <a:r>
              <a:rPr lang="en-US" sz="1200" u="none" strike="noStrike" kern="1200" dirty="0" smtClean="0">
                <a:solidFill>
                  <a:schemeClr val="tx1"/>
                </a:solidFill>
                <a:effectLst/>
                <a:latin typeface="+mn-lt"/>
                <a:ea typeface="+mn-ea"/>
                <a:cs typeface="+mn-cs"/>
                <a:hlinkClick r:id="rId10" action="ppaction://hlinkfile" tooltip="Parlour, 2008 #1470"/>
              </a:rPr>
              <a:t>, 2008</a:t>
            </a:r>
            <a:r>
              <a:rPr lang="en-US" sz="1200" kern="1200" dirty="0" smtClean="0">
                <a:solidFill>
                  <a:schemeClr val="tx1"/>
                </a:solidFill>
                <a:effectLst/>
                <a:latin typeface="+mn-lt"/>
                <a:ea typeface="+mn-ea"/>
                <a:cs typeface="+mn-cs"/>
              </a:rPr>
              <a:t>). The fourth channel is called the “signaling effects” channel in which a loan sale may convey either a negative certification (</a:t>
            </a:r>
            <a:r>
              <a:rPr lang="en-US" sz="1200" u="none" strike="noStrike" kern="1200" dirty="0" err="1" smtClean="0">
                <a:solidFill>
                  <a:schemeClr val="tx1"/>
                </a:solidFill>
                <a:effectLst/>
                <a:latin typeface="+mn-lt"/>
                <a:ea typeface="+mn-ea"/>
                <a:cs typeface="+mn-cs"/>
                <a:hlinkClick r:id="rId11" action="ppaction://hlinkfile" tooltip="Dahiya, 2003 #1477"/>
              </a:rPr>
              <a:t>Dahiya</a:t>
            </a:r>
            <a:r>
              <a:rPr lang="en-US" sz="1200" u="none" strike="noStrike" kern="1200" dirty="0" smtClean="0">
                <a:solidFill>
                  <a:schemeClr val="tx1"/>
                </a:solidFill>
                <a:effectLst/>
                <a:latin typeface="+mn-lt"/>
                <a:ea typeface="+mn-ea"/>
                <a:cs typeface="+mn-cs"/>
                <a:hlinkClick r:id="rId11" action="ppaction://hlinkfile" tooltip="Dahiya, 2003 #1477"/>
              </a:rPr>
              <a:t>, </a:t>
            </a:r>
            <a:r>
              <a:rPr lang="en-US" sz="1200" u="none" strike="noStrike" kern="1200" dirty="0" err="1" smtClean="0">
                <a:solidFill>
                  <a:schemeClr val="tx1"/>
                </a:solidFill>
                <a:effectLst/>
                <a:latin typeface="+mn-lt"/>
                <a:ea typeface="+mn-ea"/>
                <a:cs typeface="+mn-cs"/>
                <a:hlinkClick r:id="rId11" action="ppaction://hlinkfile" tooltip="Dahiya, 2003 #1477"/>
              </a:rPr>
              <a:t>Puri</a:t>
            </a:r>
            <a:r>
              <a:rPr lang="en-US" sz="1200" u="none" strike="noStrike" kern="1200" dirty="0" smtClean="0">
                <a:solidFill>
                  <a:schemeClr val="tx1"/>
                </a:solidFill>
                <a:effectLst/>
                <a:latin typeface="+mn-lt"/>
                <a:ea typeface="+mn-ea"/>
                <a:cs typeface="+mn-cs"/>
                <a:hlinkClick r:id="rId11" action="ppaction://hlinkfile" tooltip="Dahiya, 2003 #1477"/>
              </a:rPr>
              <a:t>, and Saunders, 2003</a:t>
            </a:r>
            <a:r>
              <a:rPr lang="en-US" sz="1200" kern="1200" dirty="0" smtClean="0">
                <a:solidFill>
                  <a:schemeClr val="tx1"/>
                </a:solidFill>
                <a:effectLst/>
                <a:latin typeface="+mn-lt"/>
                <a:ea typeface="+mn-ea"/>
                <a:cs typeface="+mn-cs"/>
              </a:rPr>
              <a:t>) or a positive certification (</a:t>
            </a:r>
            <a:r>
              <a:rPr lang="en-US" sz="1200" u="none" strike="noStrike" kern="1200" dirty="0" err="1" smtClean="0">
                <a:solidFill>
                  <a:schemeClr val="tx1"/>
                </a:solidFill>
                <a:effectLst/>
                <a:latin typeface="+mn-lt"/>
                <a:ea typeface="+mn-ea"/>
                <a:cs typeface="+mn-cs"/>
                <a:hlinkClick r:id="rId12" action="ppaction://hlinkfile" tooltip="Gande, 2012 #1452"/>
              </a:rPr>
              <a:t>Gande</a:t>
            </a:r>
            <a:r>
              <a:rPr lang="en-US" sz="1200" u="none" strike="noStrike" kern="1200" dirty="0" smtClean="0">
                <a:solidFill>
                  <a:schemeClr val="tx1"/>
                </a:solidFill>
                <a:effectLst/>
                <a:latin typeface="+mn-lt"/>
                <a:ea typeface="+mn-ea"/>
                <a:cs typeface="+mn-cs"/>
                <a:hlinkClick r:id="rId12" action="ppaction://hlinkfile" tooltip="Gande, 2012 #1452"/>
              </a:rPr>
              <a:t> and Saunders, 2012</a:t>
            </a:r>
            <a:r>
              <a:rPr lang="en-US" sz="1200" kern="1200" dirty="0" smtClean="0">
                <a:solidFill>
                  <a:schemeClr val="tx1"/>
                </a:solidFill>
                <a:effectLst/>
                <a:latin typeface="+mn-lt"/>
                <a:ea typeface="+mn-ea"/>
                <a:cs typeface="+mn-cs"/>
              </a:rPr>
              <a:t>). The fifth channel is called the “creditor control” channel, which works through loan amendment following borrowers’ technical default. For instance, several recent papers show that borrowers’ operating performance and stock market performance improve significantly after obtaining a contract with new covenants following technical default. These findings suggest that creditors exercise their contingent control rights following borrowers’ technical default (</a:t>
            </a:r>
            <a:r>
              <a:rPr lang="en-US" sz="1200" u="none" strike="noStrike" kern="1200" dirty="0" err="1" smtClean="0">
                <a:solidFill>
                  <a:schemeClr val="tx1"/>
                </a:solidFill>
                <a:effectLst/>
                <a:latin typeface="+mn-lt"/>
                <a:ea typeface="+mn-ea"/>
                <a:cs typeface="+mn-cs"/>
                <a:hlinkClick r:id="rId13" action="ppaction://hlinkfile" tooltip="Chava, 2008 #1348"/>
              </a:rPr>
              <a:t>Chava</a:t>
            </a:r>
            <a:r>
              <a:rPr lang="en-US" sz="1200" u="none" strike="noStrike" kern="1200" dirty="0" smtClean="0">
                <a:solidFill>
                  <a:schemeClr val="tx1"/>
                </a:solidFill>
                <a:effectLst/>
                <a:latin typeface="+mn-lt"/>
                <a:ea typeface="+mn-ea"/>
                <a:cs typeface="+mn-cs"/>
                <a:hlinkClick r:id="rId13" action="ppaction://hlinkfile" tooltip="Chava, 2008 #1348"/>
              </a:rPr>
              <a:t> and Roberts, 2008</a:t>
            </a:r>
            <a:r>
              <a:rPr lang="en-US" sz="1200" kern="1200" dirty="0" smtClean="0">
                <a:solidFill>
                  <a:schemeClr val="tx1"/>
                </a:solidFill>
                <a:effectLst/>
                <a:latin typeface="+mn-lt"/>
                <a:ea typeface="+mn-ea"/>
                <a:cs typeface="+mn-cs"/>
              </a:rPr>
              <a:t>; </a:t>
            </a:r>
            <a:r>
              <a:rPr lang="en-US" sz="1200" u="none" strike="noStrike" kern="1200" dirty="0" err="1" smtClean="0">
                <a:solidFill>
                  <a:schemeClr val="tx1"/>
                </a:solidFill>
                <a:effectLst/>
                <a:latin typeface="+mn-lt"/>
                <a:ea typeface="+mn-ea"/>
                <a:cs typeface="+mn-cs"/>
                <a:hlinkClick r:id="rId14" action="ppaction://hlinkfile" tooltip="Nini, 2009 #1469"/>
              </a:rPr>
              <a:t>Nini</a:t>
            </a:r>
            <a:r>
              <a:rPr lang="en-US" sz="1200" u="none" strike="noStrike" kern="1200" dirty="0" smtClean="0">
                <a:solidFill>
                  <a:schemeClr val="tx1"/>
                </a:solidFill>
                <a:effectLst/>
                <a:latin typeface="+mn-lt"/>
                <a:ea typeface="+mn-ea"/>
                <a:cs typeface="+mn-cs"/>
                <a:hlinkClick r:id="rId14" action="ppaction://hlinkfile" tooltip="Nini, 2009 #1469"/>
              </a:rPr>
              <a:t>, Smith, and Sufi, 2009</a:t>
            </a:r>
            <a:r>
              <a:rPr lang="en-US" sz="1200" kern="1200" dirty="0" smtClean="0">
                <a:solidFill>
                  <a:schemeClr val="tx1"/>
                </a:solidFill>
                <a:effectLst/>
                <a:latin typeface="+mn-lt"/>
                <a:ea typeface="+mn-ea"/>
                <a:cs typeface="+mn-cs"/>
              </a:rPr>
              <a:t>; </a:t>
            </a:r>
            <a:r>
              <a:rPr lang="en-US" sz="1200" u="none" strike="noStrike" kern="1200" dirty="0" smtClean="0">
                <a:solidFill>
                  <a:schemeClr val="tx1"/>
                </a:solidFill>
                <a:effectLst/>
                <a:latin typeface="+mn-lt"/>
                <a:ea typeface="+mn-ea"/>
                <a:cs typeface="+mn-cs"/>
                <a:hlinkClick r:id="rId15" action="ppaction://hlinkfile" tooltip="Roberts, 2009 #1467"/>
              </a:rPr>
              <a:t>Roberts and Sufi, 2009a, 2009b</a:t>
            </a:r>
            <a:r>
              <a:rPr lang="en-US" sz="1200" kern="1200" dirty="0" smtClean="0">
                <a:solidFill>
                  <a:schemeClr val="tx1"/>
                </a:solidFill>
                <a:effectLst/>
                <a:latin typeface="+mn-lt"/>
                <a:ea typeface="+mn-ea"/>
                <a:cs typeface="+mn-cs"/>
              </a:rPr>
              <a:t>; </a:t>
            </a:r>
            <a:r>
              <a:rPr lang="en-US" sz="1200" u="none" strike="noStrike" kern="1200" dirty="0" err="1" smtClean="0">
                <a:solidFill>
                  <a:schemeClr val="tx1"/>
                </a:solidFill>
                <a:effectLst/>
                <a:latin typeface="+mn-lt"/>
                <a:ea typeface="+mn-ea"/>
                <a:cs typeface="+mn-cs"/>
                <a:hlinkClick r:id="rId16" action="ppaction://hlinkfile" tooltip="Nini, 2012 #1457"/>
              </a:rPr>
              <a:t>Nini</a:t>
            </a:r>
            <a:r>
              <a:rPr lang="en-US" sz="1200" u="none" strike="noStrike" kern="1200" dirty="0" smtClean="0">
                <a:solidFill>
                  <a:schemeClr val="tx1"/>
                </a:solidFill>
                <a:effectLst/>
                <a:latin typeface="+mn-lt"/>
                <a:ea typeface="+mn-ea"/>
                <a:cs typeface="+mn-cs"/>
                <a:hlinkClick r:id="rId16" action="ppaction://hlinkfile" tooltip="Nini, 2012 #1457"/>
              </a:rPr>
              <a:t>, Smith, and Sufi, 2012</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13</a:t>
            </a:fld>
            <a:endParaRPr lang="en-CA"/>
          </a:p>
        </p:txBody>
      </p:sp>
    </p:spTree>
    <p:extLst>
      <p:ext uri="{BB962C8B-B14F-4D97-AF65-F5344CB8AC3E}">
        <p14:creationId xmlns:p14="http://schemas.microsoft.com/office/powerpoint/2010/main" val="67338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16</a:t>
            </a:fld>
            <a:endParaRPr lang="en-CA"/>
          </a:p>
        </p:txBody>
      </p:sp>
    </p:spTree>
    <p:extLst>
      <p:ext uri="{BB962C8B-B14F-4D97-AF65-F5344CB8AC3E}">
        <p14:creationId xmlns:p14="http://schemas.microsoft.com/office/powerpoint/2010/main" val="2502956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18</a:t>
            </a:fld>
            <a:endParaRPr lang="en-CA"/>
          </a:p>
        </p:txBody>
      </p:sp>
    </p:spTree>
    <p:extLst>
      <p:ext uri="{BB962C8B-B14F-4D97-AF65-F5344CB8AC3E}">
        <p14:creationId xmlns:p14="http://schemas.microsoft.com/office/powerpoint/2010/main" val="214305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7B5B28-6589-4FB4-991C-81655E74B8D8}" type="slidenum">
              <a:rPr lang="en-CA" smtClean="0"/>
              <a:t>19</a:t>
            </a:fld>
            <a:endParaRPr lang="en-CA"/>
          </a:p>
        </p:txBody>
      </p:sp>
    </p:spTree>
    <p:extLst>
      <p:ext uri="{BB962C8B-B14F-4D97-AF65-F5344CB8AC3E}">
        <p14:creationId xmlns:p14="http://schemas.microsoft.com/office/powerpoint/2010/main" val="14441895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3087"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1190" name="Image" r:id="rId3" imgW="10209524" imgH="1815873" progId="Photoshop.Image.6">
                  <p:embed/>
                </p:oleObj>
              </mc:Choice>
              <mc:Fallback>
                <p:oleObj name="Image" r:id="rId3" imgW="10209524" imgH="1815873" progId="Photoshop.Image.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0" y="2393950"/>
                        <a:ext cx="9077325"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088" name="Group 16"/>
          <p:cNvGrpSpPr>
            <a:grpSpLocks/>
          </p:cNvGrpSpPr>
          <p:nvPr/>
        </p:nvGrpSpPr>
        <p:grpSpPr bwMode="auto">
          <a:xfrm>
            <a:off x="34925" y="4292600"/>
            <a:ext cx="9074150" cy="2520950"/>
            <a:chOff x="0" y="2640"/>
            <a:chExt cx="5760" cy="1680"/>
          </a:xfrm>
        </p:grpSpPr>
        <p:sp>
          <p:nvSpPr>
            <p:cNvPr id="3089" name="Rectangle 17"/>
            <p:cNvSpPr>
              <a:spLocks noChangeArrowheads="1"/>
            </p:cNvSpPr>
            <p:nvPr userDrawn="1"/>
          </p:nvSpPr>
          <p:spPr bwMode="gray">
            <a:xfrm>
              <a:off x="0" y="2640"/>
              <a:ext cx="5760" cy="168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90" name="Rectangle 18"/>
            <p:cNvSpPr>
              <a:spLocks noChangeArrowheads="1"/>
            </p:cNvSpPr>
            <p:nvPr userDrawn="1"/>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sp>
        <p:nvSpPr>
          <p:cNvPr id="3091"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nvGrpSpPr>
          <p:cNvPr id="3092" name="Group 20"/>
          <p:cNvGrpSpPr>
            <a:grpSpLocks/>
          </p:cNvGrpSpPr>
          <p:nvPr/>
        </p:nvGrpSpPr>
        <p:grpSpPr bwMode="auto">
          <a:xfrm>
            <a:off x="-4763" y="0"/>
            <a:ext cx="9148763" cy="6856413"/>
            <a:chOff x="-3" y="0"/>
            <a:chExt cx="5763" cy="4319"/>
          </a:xfrm>
        </p:grpSpPr>
        <p:sp>
          <p:nvSpPr>
            <p:cNvPr id="3093" name="AutoShape 21"/>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94" name="Freeform 22"/>
            <p:cNvSpPr>
              <a:spLocks/>
            </p:cNvSpPr>
            <p:nvPr userDrawn="1"/>
          </p:nvSpPr>
          <p:spPr bwMode="gray">
            <a:xfrm>
              <a:off x="0" y="0"/>
              <a:ext cx="288" cy="288"/>
            </a:xfrm>
            <a:custGeom>
              <a:avLst/>
              <a:gdLst>
                <a:gd name="T0" fmla="*/ 0 w 336"/>
                <a:gd name="T1" fmla="*/ 48 h 384"/>
                <a:gd name="T2" fmla="*/ 0 w 336"/>
                <a:gd name="T3" fmla="*/ 384 h 384"/>
                <a:gd name="T4" fmla="*/ 96 w 336"/>
                <a:gd name="T5" fmla="*/ 192 h 384"/>
                <a:gd name="T6" fmla="*/ 192 w 336"/>
                <a:gd name="T7" fmla="*/ 48 h 384"/>
                <a:gd name="T8" fmla="*/ 336 w 336"/>
                <a:gd name="T9" fmla="*/ 0 h 384"/>
                <a:gd name="T10" fmla="*/ 0 w 336"/>
                <a:gd name="T11" fmla="*/ 0 h 384"/>
              </a:gdLst>
              <a:ahLst/>
              <a:cxnLst>
                <a:cxn ang="0">
                  <a:pos x="T0" y="T1"/>
                </a:cxn>
                <a:cxn ang="0">
                  <a:pos x="T2" y="T3"/>
                </a:cxn>
                <a:cxn ang="0">
                  <a:pos x="T4" y="T5"/>
                </a:cxn>
                <a:cxn ang="0">
                  <a:pos x="T6" y="T7"/>
                </a:cxn>
                <a:cxn ang="0">
                  <a:pos x="T8" y="T9"/>
                </a:cxn>
                <a:cxn ang="0">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3095" name="Freeform 23"/>
            <p:cNvSpPr>
              <a:spLocks/>
            </p:cNvSpPr>
            <p:nvPr userDrawn="1"/>
          </p:nvSpPr>
          <p:spPr bwMode="gray">
            <a:xfrm rot="-5408600">
              <a:off x="-50" y="4030"/>
              <a:ext cx="336" cy="242"/>
            </a:xfrm>
            <a:custGeom>
              <a:avLst/>
              <a:gdLst>
                <a:gd name="T0" fmla="*/ 0 w 336"/>
                <a:gd name="T1" fmla="*/ 48 h 384"/>
                <a:gd name="T2" fmla="*/ 0 w 336"/>
                <a:gd name="T3" fmla="*/ 384 h 384"/>
                <a:gd name="T4" fmla="*/ 96 w 336"/>
                <a:gd name="T5" fmla="*/ 192 h 384"/>
                <a:gd name="T6" fmla="*/ 192 w 336"/>
                <a:gd name="T7" fmla="*/ 48 h 384"/>
                <a:gd name="T8" fmla="*/ 336 w 336"/>
                <a:gd name="T9" fmla="*/ 0 h 384"/>
                <a:gd name="T10" fmla="*/ 0 w 336"/>
                <a:gd name="T11" fmla="*/ 0 h 384"/>
              </a:gdLst>
              <a:ahLst/>
              <a:cxnLst>
                <a:cxn ang="0">
                  <a:pos x="T0" y="T1"/>
                </a:cxn>
                <a:cxn ang="0">
                  <a:pos x="T2" y="T3"/>
                </a:cxn>
                <a:cxn ang="0">
                  <a:pos x="T4" y="T5"/>
                </a:cxn>
                <a:cxn ang="0">
                  <a:pos x="T6" y="T7"/>
                </a:cxn>
                <a:cxn ang="0">
                  <a:pos x="T8" y="T9"/>
                </a:cxn>
                <a:cxn ang="0">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3096" name="Freeform 24"/>
            <p:cNvSpPr>
              <a:spLocks/>
            </p:cNvSpPr>
            <p:nvPr userDrawn="1"/>
          </p:nvSpPr>
          <p:spPr bwMode="gray">
            <a:xfrm rot="10769190">
              <a:off x="5519" y="4031"/>
              <a:ext cx="232" cy="287"/>
            </a:xfrm>
            <a:custGeom>
              <a:avLst/>
              <a:gdLst>
                <a:gd name="T0" fmla="*/ 0 w 336"/>
                <a:gd name="T1" fmla="*/ 48 h 384"/>
                <a:gd name="T2" fmla="*/ 0 w 336"/>
                <a:gd name="T3" fmla="*/ 384 h 384"/>
                <a:gd name="T4" fmla="*/ 96 w 336"/>
                <a:gd name="T5" fmla="*/ 192 h 384"/>
                <a:gd name="T6" fmla="*/ 192 w 336"/>
                <a:gd name="T7" fmla="*/ 48 h 384"/>
                <a:gd name="T8" fmla="*/ 336 w 336"/>
                <a:gd name="T9" fmla="*/ 0 h 384"/>
                <a:gd name="T10" fmla="*/ 0 w 336"/>
                <a:gd name="T11" fmla="*/ 0 h 384"/>
              </a:gdLst>
              <a:ahLst/>
              <a:cxnLst>
                <a:cxn ang="0">
                  <a:pos x="T0" y="T1"/>
                </a:cxn>
                <a:cxn ang="0">
                  <a:pos x="T2" y="T3"/>
                </a:cxn>
                <a:cxn ang="0">
                  <a:pos x="T4" y="T5"/>
                </a:cxn>
                <a:cxn ang="0">
                  <a:pos x="T6" y="T7"/>
                </a:cxn>
                <a:cxn ang="0">
                  <a:pos x="T8" y="T9"/>
                </a:cxn>
                <a:cxn ang="0">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3097" name="Freeform 25"/>
            <p:cNvSpPr>
              <a:spLocks/>
            </p:cNvSpPr>
            <p:nvPr userDrawn="1"/>
          </p:nvSpPr>
          <p:spPr bwMode="gray">
            <a:xfrm rot="5400000">
              <a:off x="5472" y="0"/>
              <a:ext cx="288" cy="288"/>
            </a:xfrm>
            <a:custGeom>
              <a:avLst/>
              <a:gdLst>
                <a:gd name="T0" fmla="*/ 0 w 336"/>
                <a:gd name="T1" fmla="*/ 48 h 384"/>
                <a:gd name="T2" fmla="*/ 0 w 336"/>
                <a:gd name="T3" fmla="*/ 384 h 384"/>
                <a:gd name="T4" fmla="*/ 96 w 336"/>
                <a:gd name="T5" fmla="*/ 192 h 384"/>
                <a:gd name="T6" fmla="*/ 192 w 336"/>
                <a:gd name="T7" fmla="*/ 48 h 384"/>
                <a:gd name="T8" fmla="*/ 336 w 336"/>
                <a:gd name="T9" fmla="*/ 0 h 384"/>
                <a:gd name="T10" fmla="*/ 0 w 336"/>
                <a:gd name="T11" fmla="*/ 0 h 384"/>
              </a:gdLst>
              <a:ahLst/>
              <a:cxnLst>
                <a:cxn ang="0">
                  <a:pos x="T0" y="T1"/>
                </a:cxn>
                <a:cxn ang="0">
                  <a:pos x="T2" y="T3"/>
                </a:cxn>
                <a:cxn ang="0">
                  <a:pos x="T4" y="T5"/>
                </a:cxn>
                <a:cxn ang="0">
                  <a:pos x="T6" y="T7"/>
                </a:cxn>
                <a:cxn ang="0">
                  <a:pos x="T8" y="T9"/>
                </a:cxn>
                <a:cxn ang="0">
                  <a:pos x="T10" y="T11"/>
                </a:cxn>
              </a:cxnLst>
              <a:rect l="0" t="0" r="r" b="b"/>
              <a:pathLst>
                <a:path w="336" h="384">
                  <a:moveTo>
                    <a:pt x="0" y="48"/>
                  </a:moveTo>
                  <a:lnTo>
                    <a:pt x="0" y="384"/>
                  </a:lnTo>
                  <a:lnTo>
                    <a:pt x="96" y="192"/>
                  </a:lnTo>
                  <a:lnTo>
                    <a:pt x="192" y="48"/>
                  </a:lnTo>
                  <a:lnTo>
                    <a:pt x="336" y="0"/>
                  </a:lnTo>
                  <a:lnTo>
                    <a:pt x="0" y="0"/>
                  </a:lnTo>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sp>
        <p:nvSpPr>
          <p:cNvPr id="3074" name="Rectangle 2"/>
          <p:cNvSpPr>
            <a:spLocks noGrp="1" noChangeArrowheads="1"/>
          </p:cNvSpPr>
          <p:nvPr>
            <p:ph type="ctrTitle"/>
          </p:nvPr>
        </p:nvSpPr>
        <p:spPr bwMode="ltGray">
          <a:xfrm>
            <a:off x="762000" y="990600"/>
            <a:ext cx="7772400" cy="1066800"/>
          </a:xfrm>
          <a:extLst>
            <a:ext uri="{AF507438-7753-43E0-B8FC-AC1667EBCBE1}">
              <a14:hiddenEffects xmlns:a14="http://schemas.microsoft.com/office/drawing/2010/main">
                <a:effectLst>
                  <a:outerShdw dist="53882" dir="2700000" algn="ctr" rotWithShape="0">
                    <a:srgbClr val="000000"/>
                  </a:outerShdw>
                </a:effectLst>
              </a14:hiddenEffects>
            </a:ext>
          </a:extLst>
        </p:spPr>
        <p:txBody>
          <a:bodyPr/>
          <a:lstStyle>
            <a:lvl1pPr algn="ctr">
              <a:defRPr sz="4400"/>
            </a:lvl1pPr>
          </a:lstStyle>
          <a:p>
            <a:pPr lvl="0"/>
            <a:r>
              <a:rPr lang="en-US" noProof="0" smtClean="0"/>
              <a:t>Click to edit Master title style</a:t>
            </a:r>
            <a:endParaRPr lang="en-CA" noProof="0" smtClean="0"/>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lvl="0"/>
            <a:r>
              <a:rPr lang="en-US" noProof="0" smtClean="0"/>
              <a:t>Click to edit Master subtitle style</a:t>
            </a:r>
            <a:endParaRPr lang="en-CA" noProof="0" smtClean="0"/>
          </a:p>
        </p:txBody>
      </p:sp>
      <p:sp>
        <p:nvSpPr>
          <p:cNvPr id="3076" name="Rectangle 4"/>
          <p:cNvSpPr>
            <a:spLocks noGrp="1" noChangeArrowheads="1"/>
          </p:cNvSpPr>
          <p:nvPr>
            <p:ph type="dt" sz="half" idx="2"/>
          </p:nvPr>
        </p:nvSpPr>
        <p:spPr>
          <a:xfrm>
            <a:off x="457200" y="6245225"/>
            <a:ext cx="2133600" cy="476250"/>
          </a:xfrm>
        </p:spPr>
        <p:txBody>
          <a:bodyPr/>
          <a:lstStyle>
            <a:lvl1pPr>
              <a:defRPr/>
            </a:lvl1pPr>
          </a:lstStyle>
          <a:p>
            <a:fld id="{718ACF64-EF34-45EF-84C7-E6965D4A0672}" type="datetime1">
              <a:rPr lang="en-CA" smtClean="0"/>
              <a:t>27/10/2014</a:t>
            </a:fld>
            <a:endParaRPr lang="en-CA"/>
          </a:p>
        </p:txBody>
      </p:sp>
      <p:sp>
        <p:nvSpPr>
          <p:cNvPr id="3077" name="Rectangle 5"/>
          <p:cNvSpPr>
            <a:spLocks noGrp="1" noChangeArrowheads="1"/>
          </p:cNvSpPr>
          <p:nvPr>
            <p:ph type="ftr" sz="quarter" idx="3"/>
          </p:nvPr>
        </p:nvSpPr>
        <p:spPr>
          <a:xfrm>
            <a:off x="3124200" y="6245225"/>
            <a:ext cx="2895600" cy="476250"/>
          </a:xfrm>
        </p:spPr>
        <p:txBody>
          <a:bodyPr/>
          <a:lstStyle>
            <a:lvl1pPr>
              <a:defRPr/>
            </a:lvl1pPr>
          </a:lstStyle>
          <a:p>
            <a:endParaRPr lang="en-CA"/>
          </a:p>
        </p:txBody>
      </p:sp>
      <p:sp>
        <p:nvSpPr>
          <p:cNvPr id="3078" name="Rectangle 6"/>
          <p:cNvSpPr>
            <a:spLocks noGrp="1" noChangeArrowheads="1"/>
          </p:cNvSpPr>
          <p:nvPr>
            <p:ph type="sldNum" sz="quarter" idx="4"/>
          </p:nvPr>
        </p:nvSpPr>
        <p:spPr>
          <a:xfrm>
            <a:off x="6553200" y="6245225"/>
            <a:ext cx="2133600" cy="476250"/>
          </a:xfrm>
        </p:spPr>
        <p:txBody>
          <a:bodyPr/>
          <a:lstStyle>
            <a:lvl1pPr>
              <a:defRPr/>
            </a:lvl1pPr>
          </a:lstStyle>
          <a:p>
            <a:fld id="{775317A5-740B-48BD-B678-A705DAFC31D5}" type="slidenum">
              <a:rPr lang="en-CA" smtClean="0"/>
              <a:t>‹#›</a:t>
            </a:fld>
            <a:endParaRPr lang="en-CA"/>
          </a:p>
        </p:txBody>
      </p:sp>
      <p:grpSp>
        <p:nvGrpSpPr>
          <p:cNvPr id="3098" name="Group 26"/>
          <p:cNvGrpSpPr>
            <a:grpSpLocks/>
          </p:cNvGrpSpPr>
          <p:nvPr/>
        </p:nvGrpSpPr>
        <p:grpSpPr bwMode="auto">
          <a:xfrm>
            <a:off x="2482850" y="2895600"/>
            <a:ext cx="2698750" cy="1041400"/>
            <a:chOff x="1610" y="1965"/>
            <a:chExt cx="1700" cy="656"/>
          </a:xfrm>
        </p:grpSpPr>
        <p:pic>
          <p:nvPicPr>
            <p:cNvPr id="3099" name="Picture 27" descr="Untitled-1 copy"/>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gray">
            <a:xfrm>
              <a:off x="2426" y="1965"/>
              <a:ext cx="590" cy="590"/>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descr="Untitled-1 copy"/>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gray">
            <a:xfrm>
              <a:off x="3061" y="2372"/>
              <a:ext cx="249" cy="249"/>
            </a:xfrm>
            <a:prstGeom prst="rect">
              <a:avLst/>
            </a:prstGeom>
            <a:noFill/>
            <a:extLst>
              <a:ext uri="{909E8E84-426E-40DD-AFC4-6F175D3DCCD1}">
                <a14:hiddenFill xmlns:a14="http://schemas.microsoft.com/office/drawing/2010/main">
                  <a:solidFill>
                    <a:srgbClr val="FFFFFF"/>
                  </a:solidFill>
                </a14:hiddenFill>
              </a:ext>
            </a:extLst>
          </p:spPr>
        </p:pic>
        <p:pic>
          <p:nvPicPr>
            <p:cNvPr id="3101" name="Picture 29" descr="Untitled-1 copy"/>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gray">
            <a:xfrm>
              <a:off x="1610" y="2237"/>
              <a:ext cx="363" cy="363"/>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fld id="{E0BFDCEE-C5D1-492B-B646-F38FBCA9F08D}" type="datetime1">
              <a:rPr lang="en-CA" smtClean="0"/>
              <a:t>27/10/2014</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1283518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2987"/>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6122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fld id="{4BAF0DE8-A279-486D-89E4-C67171168E1A}" type="datetime1">
              <a:rPr lang="en-CA" smtClean="0"/>
              <a:t>27/10/2014</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57132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629400" cy="868362"/>
          </a:xfrm>
        </p:spPr>
        <p:txBody>
          <a:bodyPr/>
          <a:lstStyle/>
          <a:p>
            <a:r>
              <a:rPr lang="en-US" smtClean="0"/>
              <a:t>Click to edit Master title style</a:t>
            </a:r>
            <a:endParaRPr lang="en-CA"/>
          </a:p>
        </p:txBody>
      </p:sp>
      <p:sp>
        <p:nvSpPr>
          <p:cNvPr id="3" name="Table Placeholder 2"/>
          <p:cNvSpPr>
            <a:spLocks noGrp="1"/>
          </p:cNvSpPr>
          <p:nvPr>
            <p:ph type="tbl" idx="1"/>
          </p:nvPr>
        </p:nvSpPr>
        <p:spPr>
          <a:xfrm>
            <a:off x="457200" y="1447800"/>
            <a:ext cx="8229600" cy="4949825"/>
          </a:xfrm>
        </p:spPr>
        <p:txBody>
          <a:bodyPr/>
          <a:lstStyle/>
          <a:p>
            <a:r>
              <a:rPr lang="en-US" smtClean="0"/>
              <a:t>Click icon to add table</a:t>
            </a:r>
            <a:endParaRPr lang="en-CA"/>
          </a:p>
        </p:txBody>
      </p:sp>
      <p:sp>
        <p:nvSpPr>
          <p:cNvPr id="4" name="Date Placeholder 3"/>
          <p:cNvSpPr>
            <a:spLocks noGrp="1"/>
          </p:cNvSpPr>
          <p:nvPr>
            <p:ph type="dt" sz="half" idx="10"/>
          </p:nvPr>
        </p:nvSpPr>
        <p:spPr>
          <a:xfrm>
            <a:off x="457200" y="6477000"/>
            <a:ext cx="2133600" cy="244475"/>
          </a:xfrm>
        </p:spPr>
        <p:txBody>
          <a:bodyPr/>
          <a:lstStyle>
            <a:lvl1pPr>
              <a:defRPr/>
            </a:lvl1pPr>
          </a:lstStyle>
          <a:p>
            <a:fld id="{5DD4F9CC-F424-405D-8815-C1E91EE0F6E3}" type="datetime1">
              <a:rPr lang="en-CA" smtClean="0"/>
              <a:t>27/10/2014</a:t>
            </a:fld>
            <a:endParaRPr lang="en-CA"/>
          </a:p>
        </p:txBody>
      </p:sp>
      <p:sp>
        <p:nvSpPr>
          <p:cNvPr id="5" name="Footer Placeholder 4"/>
          <p:cNvSpPr>
            <a:spLocks noGrp="1"/>
          </p:cNvSpPr>
          <p:nvPr>
            <p:ph type="ftr" sz="quarter" idx="11"/>
          </p:nvPr>
        </p:nvSpPr>
        <p:spPr>
          <a:xfrm>
            <a:off x="3124200" y="6477000"/>
            <a:ext cx="2895600" cy="244475"/>
          </a:xfrm>
        </p:spPr>
        <p:txBody>
          <a:bodyPr/>
          <a:lstStyle>
            <a:lvl1pPr>
              <a:defRPr/>
            </a:lvl1pPr>
          </a:lstStyle>
          <a:p>
            <a:endParaRPr lang="en-CA"/>
          </a:p>
        </p:txBody>
      </p:sp>
      <p:sp>
        <p:nvSpPr>
          <p:cNvPr id="6" name="Slide Number Placeholder 5"/>
          <p:cNvSpPr>
            <a:spLocks noGrp="1"/>
          </p:cNvSpPr>
          <p:nvPr>
            <p:ph type="sldNum" sz="quarter" idx="12"/>
          </p:nvPr>
        </p:nvSpPr>
        <p:spPr>
          <a:xfrm>
            <a:off x="6553200" y="6477000"/>
            <a:ext cx="2133600" cy="244475"/>
          </a:xfrm>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3758297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fld id="{A96772C3-505A-47DD-A703-C7B727F2EA2A}" type="datetime1">
              <a:rPr lang="en-CA" smtClean="0"/>
              <a:t>27/10/2014</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2673860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A6A1E17-F194-4785-A84C-D27985D4DA06}" type="datetime1">
              <a:rPr lang="en-CA" smtClean="0"/>
              <a:t>27/10/2014</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3942440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fld id="{32FB1D12-633C-441C-BA3B-B730DEE8964B}" type="datetime1">
              <a:rPr lang="en-CA" smtClean="0"/>
              <a:t>27/10/2014</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340624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fld id="{77C63CA5-6B1F-42CE-B0B7-626B931EAFCB}" type="datetime1">
              <a:rPr lang="en-CA" smtClean="0"/>
              <a:t>27/10/2014</a:t>
            </a:fld>
            <a:endParaRPr lang="en-CA"/>
          </a:p>
        </p:txBody>
      </p:sp>
      <p:sp>
        <p:nvSpPr>
          <p:cNvPr id="8" name="Footer Placeholder 7"/>
          <p:cNvSpPr>
            <a:spLocks noGrp="1"/>
          </p:cNvSpPr>
          <p:nvPr>
            <p:ph type="ftr" sz="quarter" idx="11"/>
          </p:nvPr>
        </p:nvSpPr>
        <p:spPr/>
        <p:txBody>
          <a:bodyPr/>
          <a:lstStyle>
            <a:lvl1pPr>
              <a:defRPr/>
            </a:lvl1pPr>
          </a:lstStyle>
          <a:p>
            <a:endParaRPr lang="en-CA"/>
          </a:p>
        </p:txBody>
      </p:sp>
      <p:sp>
        <p:nvSpPr>
          <p:cNvPr id="9" name="Slide Number Placeholder 8"/>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1967290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fld id="{443ED9F2-A4D8-47B3-91FB-669551B2D404}" type="datetime1">
              <a:rPr lang="en-CA" smtClean="0"/>
              <a:t>27/10/2014</a:t>
            </a:fld>
            <a:endParaRPr lang="en-CA"/>
          </a:p>
        </p:txBody>
      </p:sp>
      <p:sp>
        <p:nvSpPr>
          <p:cNvPr id="4" name="Footer Placeholder 3"/>
          <p:cNvSpPr>
            <a:spLocks noGrp="1"/>
          </p:cNvSpPr>
          <p:nvPr>
            <p:ph type="ftr" sz="quarter" idx="11"/>
          </p:nvPr>
        </p:nvSpPr>
        <p:spPr/>
        <p:txBody>
          <a:bodyPr/>
          <a:lstStyle>
            <a:lvl1pPr>
              <a:defRPr/>
            </a:lvl1pPr>
          </a:lstStyle>
          <a:p>
            <a:endParaRPr lang="en-CA"/>
          </a:p>
        </p:txBody>
      </p:sp>
      <p:sp>
        <p:nvSpPr>
          <p:cNvPr id="5" name="Slide Number Placeholder 4"/>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282978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AD9EDEE-DE82-436E-A5C1-8F83CB8FB786}" type="datetime1">
              <a:rPr lang="en-CA" smtClean="0"/>
              <a:t>27/10/2014</a:t>
            </a:fld>
            <a:endParaRPr lang="en-CA"/>
          </a:p>
        </p:txBody>
      </p:sp>
      <p:sp>
        <p:nvSpPr>
          <p:cNvPr id="3" name="Footer Placeholder 2"/>
          <p:cNvSpPr>
            <a:spLocks noGrp="1"/>
          </p:cNvSpPr>
          <p:nvPr>
            <p:ph type="ftr" sz="quarter" idx="11"/>
          </p:nvPr>
        </p:nvSpPr>
        <p:spPr/>
        <p:txBody>
          <a:bodyPr/>
          <a:lstStyle>
            <a:lvl1pPr>
              <a:defRPr/>
            </a:lvl1pPr>
          </a:lstStyle>
          <a:p>
            <a:endParaRPr lang="en-CA"/>
          </a:p>
        </p:txBody>
      </p:sp>
      <p:sp>
        <p:nvSpPr>
          <p:cNvPr id="4" name="Slide Number Placeholder 3"/>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738397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37D1621-D92C-4F18-9526-669CE3EB636A}" type="datetime1">
              <a:rPr lang="en-CA" smtClean="0"/>
              <a:t>27/10/2014</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800384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5D494F4-E4F6-42C8-BA9E-9DB88E269766}" type="datetime1">
              <a:rPr lang="en-CA" smtClean="0"/>
              <a:t>27/10/2014</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775317A5-740B-48BD-B678-A705DAFC31D5}" type="slidenum">
              <a:rPr lang="en-CA" smtClean="0"/>
              <a:t>‹#›</a:t>
            </a:fld>
            <a:endParaRPr lang="en-CA"/>
          </a:p>
        </p:txBody>
      </p:sp>
    </p:spTree>
    <p:extLst>
      <p:ext uri="{BB962C8B-B14F-4D97-AF65-F5344CB8AC3E}">
        <p14:creationId xmlns:p14="http://schemas.microsoft.com/office/powerpoint/2010/main" val="1504605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1035" name="Group 11"/>
          <p:cNvGrpSpPr>
            <a:grpSpLocks/>
          </p:cNvGrpSpPr>
          <p:nvPr/>
        </p:nvGrpSpPr>
        <p:grpSpPr bwMode="auto">
          <a:xfrm>
            <a:off x="0" y="285750"/>
            <a:ext cx="9156700" cy="911225"/>
            <a:chOff x="-1" y="196"/>
            <a:chExt cx="5768" cy="635"/>
          </a:xfrm>
        </p:grpSpPr>
        <p:sp>
          <p:nvSpPr>
            <p:cNvPr id="1036"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037" name="Freeform 13"/>
            <p:cNvSpPr>
              <a:spLocks/>
            </p:cNvSpPr>
            <p:nvPr userDrawn="1"/>
          </p:nvSpPr>
          <p:spPr bwMode="gray">
            <a:xfrm flipH="1" flipV="1">
              <a:off x="2265" y="196"/>
              <a:ext cx="3497" cy="226"/>
            </a:xfrm>
            <a:custGeom>
              <a:avLst/>
              <a:gdLst>
                <a:gd name="T0" fmla="*/ 45 w 1497"/>
                <a:gd name="T1" fmla="*/ 590 h 590"/>
                <a:gd name="T2" fmla="*/ 1497 w 1497"/>
                <a:gd name="T3" fmla="*/ 590 h 590"/>
                <a:gd name="T4" fmla="*/ 0 w 1497"/>
                <a:gd name="T5" fmla="*/ 0 h 590"/>
                <a:gd name="T6" fmla="*/ 0 w 1497"/>
                <a:gd name="T7" fmla="*/ 590 h 590"/>
              </a:gdLst>
              <a:ahLst/>
              <a:cxnLst>
                <a:cxn ang="0">
                  <a:pos x="T0" y="T1"/>
                </a:cxn>
                <a:cxn ang="0">
                  <a:pos x="T2" y="T3"/>
                </a:cxn>
                <a:cxn ang="0">
                  <a:pos x="T4" y="T5"/>
                </a:cxn>
                <a:cxn ang="0">
                  <a:pos x="T6" y="T7"/>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038" name="Freeform 14"/>
            <p:cNvSpPr>
              <a:spLocks/>
            </p:cNvSpPr>
            <p:nvPr userDrawn="1"/>
          </p:nvSpPr>
          <p:spPr bwMode="gray">
            <a:xfrm>
              <a:off x="-1" y="513"/>
              <a:ext cx="3702" cy="311"/>
            </a:xfrm>
            <a:custGeom>
              <a:avLst/>
              <a:gdLst>
                <a:gd name="T0" fmla="*/ 45 w 1497"/>
                <a:gd name="T1" fmla="*/ 590 h 590"/>
                <a:gd name="T2" fmla="*/ 1497 w 1497"/>
                <a:gd name="T3" fmla="*/ 590 h 590"/>
                <a:gd name="T4" fmla="*/ 0 w 1497"/>
                <a:gd name="T5" fmla="*/ 0 h 590"/>
                <a:gd name="T6" fmla="*/ 0 w 1497"/>
                <a:gd name="T7" fmla="*/ 590 h 590"/>
              </a:gdLst>
              <a:ahLst/>
              <a:cxnLst>
                <a:cxn ang="0">
                  <a:pos x="T0" y="T1"/>
                </a:cxn>
                <a:cxn ang="0">
                  <a:pos x="T2" y="T3"/>
                </a:cxn>
                <a:cxn ang="0">
                  <a:pos x="T4" y="T5"/>
                </a:cxn>
                <a:cxn ang="0">
                  <a:pos x="T6" y="T7"/>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pic>
        <p:nvPicPr>
          <p:cNvPr id="1041" name="Picture 17" descr="Untitled-1 copy"/>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gray">
          <a:xfrm>
            <a:off x="252413" y="382588"/>
            <a:ext cx="720725" cy="72072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Untitled-1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gray">
          <a:xfrm>
            <a:off x="973138" y="765175"/>
            <a:ext cx="358775" cy="358775"/>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1676400" y="274638"/>
            <a:ext cx="6629400" cy="86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rgbClr val="000000">
                      <a:alpha val="50000"/>
                    </a:srgbClr>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Rectangle 3"/>
          <p:cNvSpPr>
            <a:spLocks noGrp="1" noChangeArrowheads="1"/>
          </p:cNvSpPr>
          <p:nvPr>
            <p:ph type="body" idx="1"/>
          </p:nvPr>
        </p:nvSpPr>
        <p:spPr bwMode="auto">
          <a:xfrm>
            <a:off x="457200" y="1447800"/>
            <a:ext cx="8229600" cy="494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1028" name="Rectangle 4"/>
          <p:cNvSpPr>
            <a:spLocks noGrp="1" noChangeArrowheads="1"/>
          </p:cNvSpPr>
          <p:nvPr>
            <p:ph type="dt" sz="half" idx="2"/>
          </p:nvPr>
        </p:nvSpPr>
        <p:spPr bwMode="auto">
          <a:xfrm>
            <a:off x="457200" y="6477000"/>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0B0DCCA3-0F52-45CB-9A28-0B4F79E9AC90}" type="datetime1">
              <a:rPr lang="en-CA" smtClean="0"/>
              <a:t>27/10/2014</a:t>
            </a:fld>
            <a:endParaRPr lang="en-CA"/>
          </a:p>
        </p:txBody>
      </p:sp>
      <p:sp>
        <p:nvSpPr>
          <p:cNvPr id="1029" name="Rectangle 5"/>
          <p:cNvSpPr>
            <a:spLocks noGrp="1" noChangeArrowheads="1"/>
          </p:cNvSpPr>
          <p:nvPr>
            <p:ph type="ftr" sz="quarter" idx="3"/>
          </p:nvPr>
        </p:nvSpPr>
        <p:spPr bwMode="auto">
          <a:xfrm>
            <a:off x="3124200" y="6477000"/>
            <a:ext cx="2895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CA"/>
          </a:p>
        </p:txBody>
      </p:sp>
      <p:sp>
        <p:nvSpPr>
          <p:cNvPr id="1030" name="Rectangle 6"/>
          <p:cNvSpPr>
            <a:spLocks noGrp="1" noChangeArrowheads="1"/>
          </p:cNvSpPr>
          <p:nvPr>
            <p:ph type="sldNum" sz="quarter" idx="4"/>
          </p:nvPr>
        </p:nvSpPr>
        <p:spPr bwMode="auto">
          <a:xfrm>
            <a:off x="6553200" y="6477000"/>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75317A5-740B-48BD-B678-A705DAFC31D5}"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bg1"/>
          </a:solidFill>
          <a:latin typeface="Arial" charset="0"/>
        </a:defRPr>
      </a:lvl2pPr>
      <a:lvl3pPr algn="l" rtl="0" eaLnBrk="1" fontAlgn="base" hangingPunct="1">
        <a:spcBef>
          <a:spcPct val="0"/>
        </a:spcBef>
        <a:spcAft>
          <a:spcPct val="0"/>
        </a:spcAft>
        <a:defRPr sz="4000">
          <a:solidFill>
            <a:schemeClr val="bg1"/>
          </a:solidFill>
          <a:latin typeface="Arial" charset="0"/>
        </a:defRPr>
      </a:lvl3pPr>
      <a:lvl4pPr algn="l" rtl="0" eaLnBrk="1" fontAlgn="base" hangingPunct="1">
        <a:spcBef>
          <a:spcPct val="0"/>
        </a:spcBef>
        <a:spcAft>
          <a:spcPct val="0"/>
        </a:spcAft>
        <a:defRPr sz="4000">
          <a:solidFill>
            <a:schemeClr val="bg1"/>
          </a:solidFill>
          <a:latin typeface="Arial" charset="0"/>
        </a:defRPr>
      </a:lvl4pPr>
      <a:lvl5pPr algn="l" rtl="0" eaLnBrk="1" fontAlgn="base" hangingPunct="1">
        <a:spcBef>
          <a:spcPct val="0"/>
        </a:spcBef>
        <a:spcAft>
          <a:spcPct val="0"/>
        </a:spcAft>
        <a:defRPr sz="4000">
          <a:solidFill>
            <a:schemeClr val="bg1"/>
          </a:solidFill>
          <a:latin typeface="Arial" charset="0"/>
        </a:defRPr>
      </a:lvl5pPr>
      <a:lvl6pPr marL="457200" algn="l" rtl="0" eaLnBrk="1" fontAlgn="base" hangingPunct="1">
        <a:spcBef>
          <a:spcPct val="0"/>
        </a:spcBef>
        <a:spcAft>
          <a:spcPct val="0"/>
        </a:spcAft>
        <a:defRPr sz="4000">
          <a:solidFill>
            <a:schemeClr val="bg1"/>
          </a:solidFill>
          <a:latin typeface="Arial" charset="0"/>
        </a:defRPr>
      </a:lvl6pPr>
      <a:lvl7pPr marL="914400" algn="l" rtl="0" eaLnBrk="1" fontAlgn="base" hangingPunct="1">
        <a:spcBef>
          <a:spcPct val="0"/>
        </a:spcBef>
        <a:spcAft>
          <a:spcPct val="0"/>
        </a:spcAft>
        <a:defRPr sz="4000">
          <a:solidFill>
            <a:schemeClr val="bg1"/>
          </a:solidFill>
          <a:latin typeface="Arial" charset="0"/>
        </a:defRPr>
      </a:lvl7pPr>
      <a:lvl8pPr marL="1371600" algn="l" rtl="0" eaLnBrk="1" fontAlgn="base" hangingPunct="1">
        <a:spcBef>
          <a:spcPct val="0"/>
        </a:spcBef>
        <a:spcAft>
          <a:spcPct val="0"/>
        </a:spcAft>
        <a:defRPr sz="4000">
          <a:solidFill>
            <a:schemeClr val="bg1"/>
          </a:solidFill>
          <a:latin typeface="Arial" charset="0"/>
        </a:defRPr>
      </a:lvl8pPr>
      <a:lvl9pPr marL="1828800" algn="l" rtl="0" eaLnBrk="1" fontAlgn="base" hangingPunct="1">
        <a:spcBef>
          <a:spcPct val="0"/>
        </a:spcBef>
        <a:spcAft>
          <a:spcPct val="0"/>
        </a:spcAft>
        <a:defRPr sz="40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4.w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Table%205%20-%20Presentation20141028.xls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_ENREF_24"/><Relationship Id="rId3" Type="http://schemas.openxmlformats.org/officeDocument/2006/relationships/hyperlink" Target="#_ENREF_27"/><Relationship Id="rId7" Type="http://schemas.openxmlformats.org/officeDocument/2006/relationships/hyperlink" Target="#_ENREF_11"/><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_ENREF_25"/><Relationship Id="rId5" Type="http://schemas.openxmlformats.org/officeDocument/2006/relationships/hyperlink" Target="#_ENREF_8"/><Relationship Id="rId4" Type="http://schemas.openxmlformats.org/officeDocument/2006/relationships/hyperlink" Target="#_ENREF_4"/></Relationships>
</file>

<file path=ppt/slides/_rels/slide5.xml.rels><?xml version="1.0" encoding="UTF-8" standalone="yes"?>
<Relationships xmlns="http://schemas.openxmlformats.org/package/2006/relationships"><Relationship Id="rId2" Type="http://schemas.openxmlformats.org/officeDocument/2006/relationships/hyperlink" Target="#_ENREF_33"/><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_ENREF_7"/><Relationship Id="rId2" Type="http://schemas.openxmlformats.org/officeDocument/2006/relationships/hyperlink" Target="#_ENREF_9"/><Relationship Id="rId1" Type="http://schemas.openxmlformats.org/officeDocument/2006/relationships/slideLayout" Target="../slideLayouts/slideLayout2.xml"/><Relationship Id="rId6" Type="http://schemas.openxmlformats.org/officeDocument/2006/relationships/hyperlink" Target="#_ENREF_34"/><Relationship Id="rId5" Type="http://schemas.openxmlformats.org/officeDocument/2006/relationships/hyperlink" Target="#_ENREF_13"/><Relationship Id="rId4" Type="http://schemas.openxmlformats.org/officeDocument/2006/relationships/hyperlink" Target="#_ENREF_32"/></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20688"/>
            <a:ext cx="7772400" cy="1066800"/>
          </a:xfrm>
        </p:spPr>
        <p:txBody>
          <a:bodyPr/>
          <a:lstStyle/>
          <a:p>
            <a:r>
              <a:rPr lang="en-US" sz="3200" b="1" dirty="0"/>
              <a:t>Syndicated Credit Cut and Firm Performance</a:t>
            </a:r>
          </a:p>
        </p:txBody>
      </p:sp>
      <p:sp>
        <p:nvSpPr>
          <p:cNvPr id="3" name="Subtitle 2"/>
          <p:cNvSpPr>
            <a:spLocks noGrp="1"/>
          </p:cNvSpPr>
          <p:nvPr>
            <p:ph type="subTitle" idx="1"/>
          </p:nvPr>
        </p:nvSpPr>
        <p:spPr>
          <a:xfrm>
            <a:off x="1403648" y="4581128"/>
            <a:ext cx="6768752" cy="1728192"/>
          </a:xfrm>
        </p:spPr>
        <p:txBody>
          <a:bodyPr>
            <a:normAutofit/>
          </a:bodyPr>
          <a:lstStyle/>
          <a:p>
            <a:r>
              <a:rPr lang="en-US" sz="2000" dirty="0" smtClean="0"/>
              <a:t>Pei Shao, University of </a:t>
            </a:r>
            <a:r>
              <a:rPr lang="en-US" sz="2000" dirty="0" err="1" smtClean="0"/>
              <a:t>Lethbridge</a:t>
            </a:r>
            <a:endParaRPr lang="en-US" sz="2000" dirty="0" smtClean="0"/>
          </a:p>
          <a:p>
            <a:r>
              <a:rPr lang="en-US" sz="2000" dirty="0" smtClean="0"/>
              <a:t>Deming Wu, Office </a:t>
            </a:r>
            <a:r>
              <a:rPr lang="en-US" sz="2000" dirty="0"/>
              <a:t>of the Comptroller of the </a:t>
            </a:r>
            <a:r>
              <a:rPr lang="en-US" sz="2000" dirty="0" smtClean="0"/>
              <a:t>Currency</a:t>
            </a:r>
            <a:endParaRPr lang="en-US" sz="2000" dirty="0"/>
          </a:p>
          <a:p>
            <a:endParaRPr lang="en-US" sz="2000" dirty="0" smtClean="0"/>
          </a:p>
        </p:txBody>
      </p:sp>
      <p:sp>
        <p:nvSpPr>
          <p:cNvPr id="4" name="Slide Number Placeholder 3"/>
          <p:cNvSpPr>
            <a:spLocks noGrp="1"/>
          </p:cNvSpPr>
          <p:nvPr>
            <p:ph type="sldNum" sz="quarter" idx="4"/>
          </p:nvPr>
        </p:nvSpPr>
        <p:spPr/>
        <p:txBody>
          <a:bodyPr/>
          <a:lstStyle/>
          <a:p>
            <a:fld id="{775317A5-740B-48BD-B678-A705DAFC31D5}" type="slidenum">
              <a:rPr lang="en-CA" smtClean="0"/>
              <a:t>1</a:t>
            </a:fld>
            <a:endParaRPr lang="en-CA"/>
          </a:p>
        </p:txBody>
      </p:sp>
    </p:spTree>
    <p:extLst>
      <p:ext uri="{BB962C8B-B14F-4D97-AF65-F5344CB8AC3E}">
        <p14:creationId xmlns:p14="http://schemas.microsoft.com/office/powerpoint/2010/main" val="2293915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Objectives</a:t>
            </a:r>
            <a:endParaRPr lang="en-US" dirty="0"/>
          </a:p>
        </p:txBody>
      </p:sp>
      <p:sp>
        <p:nvSpPr>
          <p:cNvPr id="3" name="Content Placeholder 2"/>
          <p:cNvSpPr>
            <a:spLocks noGrp="1"/>
          </p:cNvSpPr>
          <p:nvPr>
            <p:ph idx="1"/>
          </p:nvPr>
        </p:nvSpPr>
        <p:spPr/>
        <p:txBody>
          <a:bodyPr/>
          <a:lstStyle/>
          <a:p>
            <a:r>
              <a:rPr lang="en-US" dirty="0" smtClean="0"/>
              <a:t>differentiate </a:t>
            </a:r>
            <a:r>
              <a:rPr lang="en-US" dirty="0"/>
              <a:t>between different types of credit cuts </a:t>
            </a:r>
            <a:r>
              <a:rPr lang="en-US" dirty="0" smtClean="0"/>
              <a:t>(credit </a:t>
            </a:r>
            <a:r>
              <a:rPr lang="en-US" dirty="0"/>
              <a:t>sale vs. credit reduction, loan sale vs. loan reduction, credit cuts by agent and non-agent lenders, and credit cuts by banks and non-bank lenders). </a:t>
            </a:r>
            <a:endParaRPr lang="en-US" dirty="0" smtClean="0"/>
          </a:p>
          <a:p>
            <a:r>
              <a:rPr lang="en-US" dirty="0"/>
              <a:t>study the relationship between credit cuts and the borrowing firms’ future performance</a:t>
            </a:r>
            <a:r>
              <a:rPr lang="en-US" dirty="0" smtClean="0"/>
              <a:t>.</a:t>
            </a:r>
          </a:p>
          <a:p>
            <a:r>
              <a:rPr lang="en-US" dirty="0"/>
              <a:t>e</a:t>
            </a:r>
            <a:r>
              <a:rPr lang="en-US" dirty="0" smtClean="0"/>
              <a:t>xamine the determinants of credit cut.</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10</a:t>
            </a:fld>
            <a:endParaRPr lang="en-CA"/>
          </a:p>
        </p:txBody>
      </p:sp>
    </p:spTree>
    <p:extLst>
      <p:ext uri="{BB962C8B-B14F-4D97-AF65-F5344CB8AC3E}">
        <p14:creationId xmlns:p14="http://schemas.microsoft.com/office/powerpoint/2010/main" val="3837758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t>Credit Cut: </a:t>
            </a:r>
            <a:r>
              <a:rPr lang="en-US" dirty="0"/>
              <a:t>a sizable </a:t>
            </a:r>
            <a:r>
              <a:rPr lang="en-US" dirty="0" smtClean="0"/>
              <a:t>reduction in share commitment of one or more participant lenders</a:t>
            </a:r>
          </a:p>
          <a:p>
            <a:pPr lvl="1"/>
            <a:r>
              <a:rPr lang="en-US" dirty="0" smtClean="0"/>
              <a:t>Credit sale: total loan amount does not reduce</a:t>
            </a:r>
          </a:p>
          <a:p>
            <a:pPr lvl="1"/>
            <a:r>
              <a:rPr lang="en-US" dirty="0" smtClean="0"/>
              <a:t>Credit reduction: total loan amount reduces as well </a:t>
            </a:r>
          </a:p>
          <a:p>
            <a:r>
              <a:rPr lang="en-US" dirty="0" smtClean="0"/>
              <a:t>Further differentiate:</a:t>
            </a:r>
          </a:p>
          <a:p>
            <a:pPr lvl="1"/>
            <a:r>
              <a:rPr lang="en-US" dirty="0" smtClean="0"/>
              <a:t>Loan sale vs. Line sale</a:t>
            </a:r>
          </a:p>
          <a:p>
            <a:pPr lvl="1"/>
            <a:r>
              <a:rPr lang="en-US" dirty="0" smtClean="0"/>
              <a:t>Agent cut vs. non-agent cut</a:t>
            </a:r>
          </a:p>
          <a:p>
            <a:pPr lvl="1"/>
            <a:r>
              <a:rPr lang="en-US" dirty="0" smtClean="0"/>
              <a:t>Bank loan cut vs. non-bank loan cut</a:t>
            </a:r>
          </a:p>
        </p:txBody>
      </p:sp>
      <p:sp>
        <p:nvSpPr>
          <p:cNvPr id="4" name="Slide Number Placeholder 3"/>
          <p:cNvSpPr>
            <a:spLocks noGrp="1"/>
          </p:cNvSpPr>
          <p:nvPr>
            <p:ph type="sldNum" sz="quarter" idx="12"/>
          </p:nvPr>
        </p:nvSpPr>
        <p:spPr/>
        <p:txBody>
          <a:bodyPr/>
          <a:lstStyle/>
          <a:p>
            <a:fld id="{775317A5-740B-48BD-B678-A705DAFC31D5}" type="slidenum">
              <a:rPr lang="en-CA" smtClean="0"/>
              <a:t>11</a:t>
            </a:fld>
            <a:endParaRPr lang="en-CA"/>
          </a:p>
        </p:txBody>
      </p:sp>
    </p:spTree>
    <p:extLst>
      <p:ext uri="{BB962C8B-B14F-4D97-AF65-F5344CB8AC3E}">
        <p14:creationId xmlns:p14="http://schemas.microsoft.com/office/powerpoint/2010/main" val="2503422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of Credit Cut</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12</a:t>
            </a:fld>
            <a:endParaRPr lang="en-CA" dirty="0"/>
          </a:p>
        </p:txBody>
      </p:sp>
      <p:sp>
        <p:nvSpPr>
          <p:cNvPr id="8" name="Rounded Rectangle 7"/>
          <p:cNvSpPr/>
          <p:nvPr/>
        </p:nvSpPr>
        <p:spPr>
          <a:xfrm>
            <a:off x="2603658" y="1772816"/>
            <a:ext cx="412858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Firm</a:t>
            </a:r>
            <a:endParaRPr lang="en-US" dirty="0"/>
          </a:p>
        </p:txBody>
      </p:sp>
      <p:sp>
        <p:nvSpPr>
          <p:cNvPr id="9" name="Rounded Rectangle 8"/>
          <p:cNvSpPr/>
          <p:nvPr/>
        </p:nvSpPr>
        <p:spPr>
          <a:xfrm>
            <a:off x="1566248" y="2754996"/>
            <a:ext cx="1220249" cy="64807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dirty="0" smtClean="0"/>
              <a:t>LOAN1</a:t>
            </a:r>
            <a:endParaRPr lang="en-US" sz="1200" dirty="0"/>
          </a:p>
        </p:txBody>
      </p:sp>
      <p:sp>
        <p:nvSpPr>
          <p:cNvPr id="13" name="Rounded Rectangle 12"/>
          <p:cNvSpPr/>
          <p:nvPr/>
        </p:nvSpPr>
        <p:spPr>
          <a:xfrm>
            <a:off x="3851919" y="2780928"/>
            <a:ext cx="1294977"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LOAN2</a:t>
            </a:r>
            <a:endParaRPr lang="en-US" sz="1200" dirty="0"/>
          </a:p>
        </p:txBody>
      </p:sp>
      <p:sp>
        <p:nvSpPr>
          <p:cNvPr id="14" name="Rounded Rectangle 13"/>
          <p:cNvSpPr/>
          <p:nvPr/>
        </p:nvSpPr>
        <p:spPr>
          <a:xfrm>
            <a:off x="6789299" y="2780928"/>
            <a:ext cx="1084748" cy="64807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smtClean="0"/>
              <a:t>LOAN3</a:t>
            </a:r>
            <a:endParaRPr lang="en-US" sz="1200" dirty="0"/>
          </a:p>
        </p:txBody>
      </p:sp>
      <p:sp>
        <p:nvSpPr>
          <p:cNvPr id="15" name="Rounded Rectangle 14"/>
          <p:cNvSpPr/>
          <p:nvPr/>
        </p:nvSpPr>
        <p:spPr>
          <a:xfrm>
            <a:off x="1122058" y="4114257"/>
            <a:ext cx="416768" cy="136815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l1</a:t>
            </a:r>
            <a:endParaRPr lang="en-US" dirty="0"/>
          </a:p>
        </p:txBody>
      </p:sp>
      <p:sp>
        <p:nvSpPr>
          <p:cNvPr id="16" name="Rounded Rectangle 15"/>
          <p:cNvSpPr/>
          <p:nvPr/>
        </p:nvSpPr>
        <p:spPr>
          <a:xfrm>
            <a:off x="3704017" y="4149080"/>
            <a:ext cx="416768"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8" name="Rounded Rectangle 17"/>
          <p:cNvSpPr/>
          <p:nvPr/>
        </p:nvSpPr>
        <p:spPr>
          <a:xfrm>
            <a:off x="2875680" y="4132113"/>
            <a:ext cx="416768" cy="1368152"/>
          </a:xfrm>
          <a:prstGeom prst="roundRect">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l</a:t>
            </a:r>
            <a:r>
              <a:rPr lang="en-US" dirty="0" smtClean="0"/>
              <a:t>3</a:t>
            </a:r>
            <a:endParaRPr lang="en-US" dirty="0"/>
          </a:p>
        </p:txBody>
      </p:sp>
      <p:sp>
        <p:nvSpPr>
          <p:cNvPr id="19" name="Rounded Rectangle 18"/>
          <p:cNvSpPr/>
          <p:nvPr/>
        </p:nvSpPr>
        <p:spPr>
          <a:xfrm>
            <a:off x="2024023" y="4113985"/>
            <a:ext cx="416768" cy="136815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l2</a:t>
            </a:r>
            <a:endParaRPr lang="en-US" dirty="0"/>
          </a:p>
        </p:txBody>
      </p:sp>
      <p:sp>
        <p:nvSpPr>
          <p:cNvPr id="20" name="Rounded Rectangle 19"/>
          <p:cNvSpPr/>
          <p:nvPr/>
        </p:nvSpPr>
        <p:spPr>
          <a:xfrm>
            <a:off x="4429597" y="4149080"/>
            <a:ext cx="416768"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21" name="Rounded Rectangle 20"/>
          <p:cNvSpPr/>
          <p:nvPr/>
        </p:nvSpPr>
        <p:spPr>
          <a:xfrm>
            <a:off x="5146897" y="4132113"/>
            <a:ext cx="416768"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22" name="Rounded Rectangle 21"/>
          <p:cNvSpPr/>
          <p:nvPr/>
        </p:nvSpPr>
        <p:spPr>
          <a:xfrm>
            <a:off x="6043926" y="4149080"/>
            <a:ext cx="416768" cy="136815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l1</a:t>
            </a:r>
            <a:endParaRPr lang="en-US" dirty="0"/>
          </a:p>
        </p:txBody>
      </p:sp>
      <p:sp>
        <p:nvSpPr>
          <p:cNvPr id="23" name="Rounded Rectangle 22"/>
          <p:cNvSpPr/>
          <p:nvPr/>
        </p:nvSpPr>
        <p:spPr>
          <a:xfrm>
            <a:off x="6732571" y="4149080"/>
            <a:ext cx="416768" cy="136815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l2</a:t>
            </a:r>
            <a:endParaRPr lang="en-US" dirty="0"/>
          </a:p>
        </p:txBody>
      </p:sp>
      <p:sp>
        <p:nvSpPr>
          <p:cNvPr id="24" name="Rounded Rectangle 23"/>
          <p:cNvSpPr/>
          <p:nvPr/>
        </p:nvSpPr>
        <p:spPr>
          <a:xfrm>
            <a:off x="7457279" y="4149080"/>
            <a:ext cx="416768" cy="1368152"/>
          </a:xfrm>
          <a:prstGeom prst="roundRect">
            <a:avLst/>
          </a:prstGeom>
          <a:solidFill>
            <a:srgbClr val="FF000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l3</a:t>
            </a:r>
            <a:endParaRPr lang="en-US" dirty="0"/>
          </a:p>
        </p:txBody>
      </p:sp>
      <p:sp>
        <p:nvSpPr>
          <p:cNvPr id="25" name="Rounded Rectangle 24"/>
          <p:cNvSpPr/>
          <p:nvPr/>
        </p:nvSpPr>
        <p:spPr>
          <a:xfrm>
            <a:off x="8127727" y="4134726"/>
            <a:ext cx="416768" cy="136815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l4</a:t>
            </a:r>
            <a:endParaRPr lang="en-US" dirty="0"/>
          </a:p>
        </p:txBody>
      </p:sp>
      <p:cxnSp>
        <p:nvCxnSpPr>
          <p:cNvPr id="36" name="Straight Arrow Connector 35"/>
          <p:cNvCxnSpPr/>
          <p:nvPr/>
        </p:nvCxnSpPr>
        <p:spPr>
          <a:xfrm flipV="1">
            <a:off x="3912401" y="3412033"/>
            <a:ext cx="587007"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4534313" y="3445967"/>
            <a:ext cx="138573"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4588667" y="3412033"/>
            <a:ext cx="855873" cy="703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2" idx="0"/>
            <a:endCxn id="14" idx="2"/>
          </p:cNvCxnSpPr>
          <p:nvPr/>
        </p:nvCxnSpPr>
        <p:spPr>
          <a:xfrm flipV="1">
            <a:off x="6252310" y="3429000"/>
            <a:ext cx="1079363"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3" idx="0"/>
          </p:cNvCxnSpPr>
          <p:nvPr/>
        </p:nvCxnSpPr>
        <p:spPr>
          <a:xfrm flipV="1">
            <a:off x="6940955" y="3512840"/>
            <a:ext cx="390718" cy="636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4" idx="0"/>
          </p:cNvCxnSpPr>
          <p:nvPr/>
        </p:nvCxnSpPr>
        <p:spPr>
          <a:xfrm flipH="1" flipV="1">
            <a:off x="7403019" y="3491880"/>
            <a:ext cx="262644" cy="6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25" idx="0"/>
          </p:cNvCxnSpPr>
          <p:nvPr/>
        </p:nvCxnSpPr>
        <p:spPr>
          <a:xfrm flipH="1" flipV="1">
            <a:off x="7471538" y="3481400"/>
            <a:ext cx="864573" cy="653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5" idx="0"/>
          </p:cNvCxnSpPr>
          <p:nvPr/>
        </p:nvCxnSpPr>
        <p:spPr>
          <a:xfrm flipV="1">
            <a:off x="1330442" y="3429000"/>
            <a:ext cx="648285" cy="685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9" idx="0"/>
            <a:endCxn id="9" idx="2"/>
          </p:cNvCxnSpPr>
          <p:nvPr/>
        </p:nvCxnSpPr>
        <p:spPr>
          <a:xfrm flipH="1" flipV="1">
            <a:off x="2176373" y="3403068"/>
            <a:ext cx="56034" cy="7109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8" idx="0"/>
          </p:cNvCxnSpPr>
          <p:nvPr/>
        </p:nvCxnSpPr>
        <p:spPr>
          <a:xfrm flipH="1" flipV="1">
            <a:off x="2413037" y="3445967"/>
            <a:ext cx="671027" cy="686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9" idx="0"/>
            <a:endCxn id="8" idx="2"/>
          </p:cNvCxnSpPr>
          <p:nvPr/>
        </p:nvCxnSpPr>
        <p:spPr>
          <a:xfrm flipV="1">
            <a:off x="2176373" y="2420888"/>
            <a:ext cx="2491576" cy="334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endCxn id="8" idx="2"/>
          </p:cNvCxnSpPr>
          <p:nvPr/>
        </p:nvCxnSpPr>
        <p:spPr>
          <a:xfrm flipV="1">
            <a:off x="4667949" y="2420888"/>
            <a:ext cx="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4" idx="0"/>
          </p:cNvCxnSpPr>
          <p:nvPr/>
        </p:nvCxnSpPr>
        <p:spPr>
          <a:xfrm flipH="1" flipV="1">
            <a:off x="4846365" y="2420888"/>
            <a:ext cx="2485308"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210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99592" y="1412776"/>
            <a:ext cx="7787208" cy="216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Hypotheses Developments</a:t>
            </a:r>
            <a:endParaRPr lang="en-US" dirty="0"/>
          </a:p>
        </p:txBody>
      </p:sp>
      <p:sp>
        <p:nvSpPr>
          <p:cNvPr id="3" name="Content Placeholder 2"/>
          <p:cNvSpPr>
            <a:spLocks noGrp="1"/>
          </p:cNvSpPr>
          <p:nvPr>
            <p:ph idx="1"/>
          </p:nvPr>
        </p:nvSpPr>
        <p:spPr>
          <a:xfrm>
            <a:off x="914400" y="1447056"/>
            <a:ext cx="8229600" cy="4949825"/>
          </a:xfrm>
        </p:spPr>
        <p:txBody>
          <a:bodyPr/>
          <a:lstStyle/>
          <a:p>
            <a:r>
              <a:rPr lang="en-US" sz="2400" b="1" kern="1200" dirty="0" smtClean="0">
                <a:solidFill>
                  <a:schemeClr val="bg1"/>
                </a:solidFill>
              </a:rPr>
              <a:t>Private Information channel (Akerlof,1970)</a:t>
            </a:r>
          </a:p>
          <a:p>
            <a:r>
              <a:rPr lang="en-US" sz="2400" b="1" kern="1200" dirty="0" smtClean="0">
                <a:solidFill>
                  <a:schemeClr val="bg1"/>
                </a:solidFill>
              </a:rPr>
              <a:t>Underwriting Standards/Screening Incentives channel (</a:t>
            </a:r>
            <a:r>
              <a:rPr lang="en-US" sz="2400" b="1" kern="1200" dirty="0" err="1" smtClean="0">
                <a:solidFill>
                  <a:schemeClr val="bg1"/>
                </a:solidFill>
              </a:rPr>
              <a:t>Bord</a:t>
            </a:r>
            <a:r>
              <a:rPr lang="en-US" sz="2400" b="1" kern="1200" dirty="0" smtClean="0">
                <a:solidFill>
                  <a:schemeClr val="bg1"/>
                </a:solidFill>
              </a:rPr>
              <a:t> and Santos, 2014; Keys et. al. 2012) </a:t>
            </a:r>
          </a:p>
          <a:p>
            <a:r>
              <a:rPr lang="en-US" sz="2400" b="1" kern="1200" dirty="0" smtClean="0">
                <a:solidFill>
                  <a:schemeClr val="bg1"/>
                </a:solidFill>
              </a:rPr>
              <a:t>Monitoring Incentive” channel (Gorton and </a:t>
            </a:r>
            <a:r>
              <a:rPr lang="en-US" sz="2400" b="1" kern="1200" dirty="0" err="1" smtClean="0">
                <a:solidFill>
                  <a:schemeClr val="bg1"/>
                </a:solidFill>
              </a:rPr>
              <a:t>Pennacchi</a:t>
            </a:r>
            <a:r>
              <a:rPr lang="en-US" sz="2400" b="1" kern="1200" dirty="0" smtClean="0">
                <a:solidFill>
                  <a:schemeClr val="bg1"/>
                </a:solidFill>
              </a:rPr>
              <a:t>, 1995)</a:t>
            </a:r>
          </a:p>
        </p:txBody>
      </p:sp>
      <p:sp>
        <p:nvSpPr>
          <p:cNvPr id="4" name="Slide Number Placeholder 3"/>
          <p:cNvSpPr>
            <a:spLocks noGrp="1"/>
          </p:cNvSpPr>
          <p:nvPr>
            <p:ph type="sldNum" sz="quarter" idx="12"/>
          </p:nvPr>
        </p:nvSpPr>
        <p:spPr/>
        <p:txBody>
          <a:bodyPr/>
          <a:lstStyle/>
          <a:p>
            <a:fld id="{775317A5-740B-48BD-B678-A705DAFC31D5}" type="slidenum">
              <a:rPr lang="en-CA" smtClean="0"/>
              <a:t>13</a:t>
            </a:fld>
            <a:endParaRPr lang="en-CA" dirty="0"/>
          </a:p>
        </p:txBody>
      </p:sp>
      <p:sp>
        <p:nvSpPr>
          <p:cNvPr id="7" name="Down Arrow 6"/>
          <p:cNvSpPr/>
          <p:nvPr/>
        </p:nvSpPr>
        <p:spPr>
          <a:xfrm>
            <a:off x="4499992" y="3717032"/>
            <a:ext cx="72008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195736" y="4653136"/>
            <a:ext cx="54006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pPr>
            <a:r>
              <a:rPr lang="en-US" sz="2400" b="1" dirty="0" smtClean="0">
                <a:solidFill>
                  <a:schemeClr val="bg1"/>
                </a:solidFill>
              </a:rPr>
              <a:t>Worse Firm Performance</a:t>
            </a:r>
            <a:endParaRPr lang="en-US" sz="2400" b="1" dirty="0">
              <a:solidFill>
                <a:schemeClr val="bg1"/>
              </a:solidFill>
            </a:endParaRPr>
          </a:p>
        </p:txBody>
      </p:sp>
    </p:spTree>
    <p:extLst>
      <p:ext uri="{BB962C8B-B14F-4D97-AF65-F5344CB8AC3E}">
        <p14:creationId xmlns:p14="http://schemas.microsoft.com/office/powerpoint/2010/main" val="288036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Hypotheses Developments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775317A5-740B-48BD-B678-A705DAFC31D5}" type="slidenum">
              <a:rPr lang="en-CA" smtClean="0"/>
              <a:t>14</a:t>
            </a:fld>
            <a:endParaRPr lang="en-CA"/>
          </a:p>
        </p:txBody>
      </p:sp>
      <p:sp>
        <p:nvSpPr>
          <p:cNvPr id="5" name="Rounded Rectangle 4"/>
          <p:cNvSpPr/>
          <p:nvPr/>
        </p:nvSpPr>
        <p:spPr>
          <a:xfrm>
            <a:off x="899592" y="1412776"/>
            <a:ext cx="7787208" cy="216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fontAlgn="base">
              <a:spcBef>
                <a:spcPct val="20000"/>
              </a:spcBef>
              <a:spcAft>
                <a:spcPct val="0"/>
              </a:spcAft>
              <a:buChar char="•"/>
            </a:pPr>
            <a:r>
              <a:rPr lang="en-US" sz="2400" b="1" dirty="0">
                <a:solidFill>
                  <a:schemeClr val="bg1"/>
                </a:solidFill>
              </a:rPr>
              <a:t>signaling effects channel in which a loan sale may convey either a negative certification (</a:t>
            </a:r>
            <a:r>
              <a:rPr lang="en-US" sz="2400" b="1" dirty="0" err="1">
                <a:solidFill>
                  <a:schemeClr val="bg1"/>
                </a:solidFill>
              </a:rPr>
              <a:t>Dahiya</a:t>
            </a:r>
            <a:r>
              <a:rPr lang="en-US" sz="2400" b="1" dirty="0">
                <a:solidFill>
                  <a:schemeClr val="bg1"/>
                </a:solidFill>
              </a:rPr>
              <a:t> et al, 2003) or a positive certification (</a:t>
            </a:r>
            <a:r>
              <a:rPr lang="en-US" sz="2400" b="1" dirty="0" err="1">
                <a:solidFill>
                  <a:schemeClr val="bg1"/>
                </a:solidFill>
              </a:rPr>
              <a:t>Gande</a:t>
            </a:r>
            <a:r>
              <a:rPr lang="en-US" sz="2400" b="1" dirty="0">
                <a:solidFill>
                  <a:schemeClr val="bg1"/>
                </a:solidFill>
              </a:rPr>
              <a:t> and Saunders, 2012)</a:t>
            </a:r>
          </a:p>
        </p:txBody>
      </p:sp>
      <p:sp>
        <p:nvSpPr>
          <p:cNvPr id="6" name="Down Arrow 5"/>
          <p:cNvSpPr/>
          <p:nvPr/>
        </p:nvSpPr>
        <p:spPr>
          <a:xfrm>
            <a:off x="4499992" y="3717032"/>
            <a:ext cx="72008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195736" y="4653136"/>
            <a:ext cx="54006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pPr>
            <a:r>
              <a:rPr lang="en-US" sz="2400" b="1" dirty="0" smtClean="0">
                <a:solidFill>
                  <a:schemeClr val="bg1"/>
                </a:solidFill>
              </a:rPr>
              <a:t>Negative/Positive Firm Performance</a:t>
            </a:r>
            <a:endParaRPr lang="en-US" sz="2400" b="1" dirty="0">
              <a:solidFill>
                <a:schemeClr val="bg1"/>
              </a:solidFill>
            </a:endParaRPr>
          </a:p>
        </p:txBody>
      </p:sp>
    </p:spTree>
    <p:extLst>
      <p:ext uri="{BB962C8B-B14F-4D97-AF65-F5344CB8AC3E}">
        <p14:creationId xmlns:p14="http://schemas.microsoft.com/office/powerpoint/2010/main" val="4283017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Hypotheses Developments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775317A5-740B-48BD-B678-A705DAFC31D5}" type="slidenum">
              <a:rPr lang="en-CA" smtClean="0"/>
              <a:t>15</a:t>
            </a:fld>
            <a:endParaRPr lang="en-CA"/>
          </a:p>
        </p:txBody>
      </p:sp>
      <p:sp>
        <p:nvSpPr>
          <p:cNvPr id="5" name="Rounded Rectangle 4"/>
          <p:cNvSpPr/>
          <p:nvPr/>
        </p:nvSpPr>
        <p:spPr>
          <a:xfrm>
            <a:off x="899592" y="1412776"/>
            <a:ext cx="7787208" cy="216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fontAlgn="base">
              <a:spcBef>
                <a:spcPct val="20000"/>
              </a:spcBef>
              <a:spcAft>
                <a:spcPct val="0"/>
              </a:spcAft>
              <a:buChar char="•"/>
            </a:pPr>
            <a:r>
              <a:rPr lang="en-US" sz="2400" b="1" dirty="0">
                <a:solidFill>
                  <a:schemeClr val="bg1"/>
                </a:solidFill>
              </a:rPr>
              <a:t>Creditor Control channel, which works through loan amendment following borrowers’ technical default (Roberts and Sufi, 2009)</a:t>
            </a:r>
          </a:p>
        </p:txBody>
      </p:sp>
      <p:sp>
        <p:nvSpPr>
          <p:cNvPr id="6" name="Down Arrow 5"/>
          <p:cNvSpPr/>
          <p:nvPr/>
        </p:nvSpPr>
        <p:spPr>
          <a:xfrm>
            <a:off x="4499992" y="3717032"/>
            <a:ext cx="72008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195736" y="4653136"/>
            <a:ext cx="54006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pPr>
            <a:r>
              <a:rPr lang="en-US" sz="2400" b="1" dirty="0" smtClean="0">
                <a:solidFill>
                  <a:schemeClr val="bg1"/>
                </a:solidFill>
              </a:rPr>
              <a:t>Better Firm Performance</a:t>
            </a:r>
            <a:endParaRPr lang="en-US" sz="2400" b="1" dirty="0">
              <a:solidFill>
                <a:schemeClr val="bg1"/>
              </a:solidFill>
            </a:endParaRPr>
          </a:p>
        </p:txBody>
      </p:sp>
    </p:spTree>
    <p:extLst>
      <p:ext uri="{BB962C8B-B14F-4D97-AF65-F5344CB8AC3E}">
        <p14:creationId xmlns:p14="http://schemas.microsoft.com/office/powerpoint/2010/main" val="401361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 Models</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16</a:t>
            </a:fld>
            <a:endParaRPr lang="en-CA"/>
          </a:p>
        </p:txBody>
      </p:sp>
      <p:sp>
        <p:nvSpPr>
          <p:cNvPr id="13" name="Rectangle 8"/>
          <p:cNvSpPr>
            <a:spLocks noChangeArrowheads="1"/>
          </p:cNvSpPr>
          <p:nvPr/>
        </p:nvSpPr>
        <p:spPr bwMode="auto">
          <a:xfrm>
            <a:off x="1907704" y="2204863"/>
            <a:ext cx="150156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5" name="Rectangle 10"/>
          <p:cNvSpPr>
            <a:spLocks noChangeArrowheads="1"/>
          </p:cNvSpPr>
          <p:nvPr/>
        </p:nvSpPr>
        <p:spPr bwMode="auto">
          <a:xfrm>
            <a:off x="468559" y="2040333"/>
            <a:ext cx="93407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422255639"/>
              </p:ext>
            </p:extLst>
          </p:nvPr>
        </p:nvGraphicFramePr>
        <p:xfrm>
          <a:off x="179512" y="1750338"/>
          <a:ext cx="8784976" cy="526534"/>
        </p:xfrm>
        <a:graphic>
          <a:graphicData uri="http://schemas.openxmlformats.org/presentationml/2006/ole">
            <mc:AlternateContent xmlns:mc="http://schemas.openxmlformats.org/markup-compatibility/2006">
              <mc:Choice xmlns:v="urn:schemas-microsoft-com:vml" Requires="v">
                <p:oleObj spid="_x0000_s5207" r:id="rId4" imgW="3937000" imgH="241300" progId="Equation.DSMT4">
                  <p:embed/>
                </p:oleObj>
              </mc:Choice>
              <mc:Fallback>
                <p:oleObj r:id="rId4" imgW="3937000" imgH="2413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750338"/>
                        <a:ext cx="8784976" cy="526534"/>
                      </a:xfrm>
                      <a:prstGeom prst="rect">
                        <a:avLst/>
                      </a:prstGeom>
                      <a:noFill/>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9674233"/>
              </p:ext>
            </p:extLst>
          </p:nvPr>
        </p:nvGraphicFramePr>
        <p:xfrm>
          <a:off x="177369" y="2420888"/>
          <a:ext cx="8787120" cy="453039"/>
        </p:xfrm>
        <a:graphic>
          <a:graphicData uri="http://schemas.openxmlformats.org/presentationml/2006/ole">
            <mc:AlternateContent xmlns:mc="http://schemas.openxmlformats.org/markup-compatibility/2006">
              <mc:Choice xmlns:v="urn:schemas-microsoft-com:vml" Requires="v">
                <p:oleObj spid="_x0000_s5208" r:id="rId6" imgW="4584700" imgH="241300" progId="Equation.DSMT4">
                  <p:embed/>
                </p:oleObj>
              </mc:Choice>
              <mc:Fallback>
                <p:oleObj r:id="rId6" imgW="4584700" imgH="2413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7369" y="2420888"/>
                        <a:ext cx="8787120" cy="453039"/>
                      </a:xfrm>
                      <a:prstGeom prst="rect">
                        <a:avLst/>
                      </a:prstGeom>
                      <a:noFill/>
                    </p:spPr>
                  </p:pic>
                </p:oleObj>
              </mc:Fallback>
            </mc:AlternateContent>
          </a:graphicData>
        </a:graphic>
      </p:graphicFrame>
      <p:sp>
        <p:nvSpPr>
          <p:cNvPr id="19" name="TextBox 18"/>
          <p:cNvSpPr txBox="1"/>
          <p:nvPr/>
        </p:nvSpPr>
        <p:spPr>
          <a:xfrm>
            <a:off x="611560" y="2864705"/>
            <a:ext cx="8075240" cy="4696670"/>
          </a:xfrm>
          <a:prstGeom prst="rect">
            <a:avLst/>
          </a:prstGeom>
          <a:noFill/>
        </p:spPr>
        <p:txBody>
          <a:bodyPr wrap="square" rtlCol="0">
            <a:spAutoFit/>
          </a:bodyPr>
          <a:lstStyle/>
          <a:p>
            <a:pPr marL="342900" indent="-342900" fontAlgn="base">
              <a:spcBef>
                <a:spcPct val="20000"/>
              </a:spcBef>
              <a:spcAft>
                <a:spcPct val="0"/>
              </a:spcAft>
              <a:buChar char="•"/>
            </a:pPr>
            <a:r>
              <a:rPr lang="en-US" sz="3200" dirty="0"/>
              <a:t>Control Variables:</a:t>
            </a:r>
          </a:p>
          <a:p>
            <a:pPr marL="742950" lvl="1" indent="-285750" fontAlgn="base">
              <a:spcBef>
                <a:spcPct val="20000"/>
              </a:spcBef>
              <a:spcAft>
                <a:spcPct val="0"/>
              </a:spcAft>
              <a:buFont typeface="Arial" panose="020B0604020202020204" pitchFamily="34" charset="0"/>
              <a:buChar char="–"/>
            </a:pPr>
            <a:r>
              <a:rPr lang="en-US" sz="2800" dirty="0"/>
              <a:t>Public </a:t>
            </a:r>
            <a:r>
              <a:rPr lang="en-US" sz="2800" dirty="0"/>
              <a:t>information: size, profitability, </a:t>
            </a:r>
            <a:r>
              <a:rPr lang="en-US" sz="2800" dirty="0" err="1"/>
              <a:t>edf</a:t>
            </a:r>
            <a:r>
              <a:rPr lang="en-US" sz="2800" dirty="0"/>
              <a:t>, roe, etc.</a:t>
            </a:r>
            <a:endParaRPr lang="en-US" sz="2800" dirty="0"/>
          </a:p>
          <a:p>
            <a:pPr marL="742950" lvl="1" indent="-285750" fontAlgn="base">
              <a:spcBef>
                <a:spcPct val="20000"/>
              </a:spcBef>
              <a:spcAft>
                <a:spcPct val="0"/>
              </a:spcAft>
              <a:buFont typeface="Arial" panose="020B0604020202020204" pitchFamily="34" charset="0"/>
              <a:buChar char="–"/>
            </a:pPr>
            <a:r>
              <a:rPr lang="en-US" sz="2800" dirty="0"/>
              <a:t>Private </a:t>
            </a:r>
            <a:r>
              <a:rPr lang="en-US" sz="2800" dirty="0"/>
              <a:t>information: bank internal </a:t>
            </a:r>
            <a:r>
              <a:rPr lang="en-US" sz="2800" dirty="0" smtClean="0"/>
              <a:t>rating &amp; borrowers’ credit utilization </a:t>
            </a:r>
            <a:endParaRPr lang="en-US" sz="2800" dirty="0"/>
          </a:p>
          <a:p>
            <a:pPr marL="742950" lvl="1" indent="-285750" fontAlgn="base">
              <a:spcBef>
                <a:spcPct val="20000"/>
              </a:spcBef>
              <a:spcAft>
                <a:spcPct val="0"/>
              </a:spcAft>
              <a:buFont typeface="Arial" panose="020B0604020202020204" pitchFamily="34" charset="0"/>
              <a:buChar char="–"/>
            </a:pPr>
            <a:r>
              <a:rPr lang="en-US" sz="2800" dirty="0" smtClean="0"/>
              <a:t>Lenders</a:t>
            </a:r>
            <a:r>
              <a:rPr lang="en-US" sz="2800" dirty="0"/>
              <a:t>’ monitoring </a:t>
            </a:r>
            <a:r>
              <a:rPr lang="en-US" sz="2800" dirty="0"/>
              <a:t>incentive</a:t>
            </a:r>
          </a:p>
          <a:p>
            <a:pPr marL="742950" lvl="1" indent="-285750" fontAlgn="base">
              <a:spcBef>
                <a:spcPct val="20000"/>
              </a:spcBef>
              <a:spcAft>
                <a:spcPct val="0"/>
              </a:spcAft>
              <a:buFont typeface="Arial" panose="020B0604020202020204" pitchFamily="34" charset="0"/>
              <a:buChar char="–"/>
            </a:pPr>
            <a:r>
              <a:rPr lang="en-US" sz="2800" dirty="0"/>
              <a:t>Macroeconomic variables</a:t>
            </a:r>
          </a:p>
          <a:p>
            <a:pPr marL="457200" lvl="2" fontAlgn="base">
              <a:spcBef>
                <a:spcPct val="20000"/>
              </a:spcBef>
              <a:spcAft>
                <a:spcPct val="0"/>
              </a:spcAft>
            </a:pPr>
            <a:endParaRPr lang="en-US" sz="3200" dirty="0" smtClean="0"/>
          </a:p>
          <a:p>
            <a:pPr marL="457200" lvl="2" fontAlgn="base">
              <a:spcBef>
                <a:spcPct val="20000"/>
              </a:spcBef>
              <a:spcAft>
                <a:spcPct val="0"/>
              </a:spcAft>
            </a:pPr>
            <a:r>
              <a:rPr lang="en-US" sz="3200" dirty="0" smtClean="0"/>
              <a:t> </a:t>
            </a:r>
            <a:endParaRPr lang="en-US" sz="3200" dirty="0"/>
          </a:p>
        </p:txBody>
      </p:sp>
    </p:spTree>
    <p:extLst>
      <p:ext uri="{BB962C8B-B14F-4D97-AF65-F5344CB8AC3E}">
        <p14:creationId xmlns:p14="http://schemas.microsoft.com/office/powerpoint/2010/main" val="771333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Size </a:t>
            </a:r>
            <a:endParaRPr lang="en-US" dirty="0"/>
          </a:p>
        </p:txBody>
      </p:sp>
      <p:sp>
        <p:nvSpPr>
          <p:cNvPr id="3" name="Content Placeholder 2"/>
          <p:cNvSpPr>
            <a:spLocks noGrp="1"/>
          </p:cNvSpPr>
          <p:nvPr>
            <p:ph idx="1"/>
          </p:nvPr>
        </p:nvSpPr>
        <p:spPr/>
        <p:txBody>
          <a:bodyPr/>
          <a:lstStyle/>
          <a:p>
            <a:r>
              <a:rPr lang="en-US" dirty="0" smtClean="0"/>
              <a:t>Firm level analysis</a:t>
            </a:r>
          </a:p>
          <a:p>
            <a:r>
              <a:rPr lang="en-US" dirty="0" smtClean="0"/>
              <a:t>From 1995 to 2012</a:t>
            </a:r>
          </a:p>
          <a:p>
            <a:r>
              <a:rPr lang="en-US" dirty="0" smtClean="0"/>
              <a:t>23,287 firm year observations </a:t>
            </a:r>
            <a:endParaRPr lang="en-US" dirty="0" smtClean="0"/>
          </a:p>
          <a:p>
            <a:r>
              <a:rPr lang="en-US" dirty="0" smtClean="0"/>
              <a:t>1.9 million facility lender observations</a:t>
            </a:r>
          </a:p>
          <a:p>
            <a:r>
              <a:rPr lang="en-US" dirty="0"/>
              <a:t>41.5% of our firm observations experience credit cuts and 19.2% experience credit cuts by syndicate agent.</a:t>
            </a:r>
            <a:endParaRPr lang="en-US" dirty="0" smtClean="0"/>
          </a:p>
        </p:txBody>
      </p:sp>
      <p:sp>
        <p:nvSpPr>
          <p:cNvPr id="4" name="Slide Number Placeholder 3"/>
          <p:cNvSpPr>
            <a:spLocks noGrp="1"/>
          </p:cNvSpPr>
          <p:nvPr>
            <p:ph type="sldNum" sz="quarter" idx="12"/>
          </p:nvPr>
        </p:nvSpPr>
        <p:spPr/>
        <p:txBody>
          <a:bodyPr/>
          <a:lstStyle/>
          <a:p>
            <a:fld id="{775317A5-740B-48BD-B678-A705DAFC31D5}" type="slidenum">
              <a:rPr lang="en-CA" smtClean="0"/>
              <a:t>17</a:t>
            </a:fld>
            <a:endParaRPr lang="en-CA"/>
          </a:p>
        </p:txBody>
      </p:sp>
    </p:spTree>
    <p:extLst>
      <p:ext uri="{BB962C8B-B14F-4D97-AF65-F5344CB8AC3E}">
        <p14:creationId xmlns:p14="http://schemas.microsoft.com/office/powerpoint/2010/main" val="1861879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499176" cy="868362"/>
          </a:xfrm>
        </p:spPr>
        <p:txBody>
          <a:bodyPr/>
          <a:lstStyle/>
          <a:p>
            <a:r>
              <a:rPr lang="en-US" dirty="0" smtClean="0"/>
              <a:t>Results </a:t>
            </a:r>
            <a:r>
              <a:rPr lang="en-US" sz="3200" dirty="0" smtClean="0"/>
              <a:t>(</a:t>
            </a:r>
            <a:r>
              <a:rPr lang="en-US" sz="1800" b="1" dirty="0"/>
              <a:t>Table 3 </a:t>
            </a:r>
            <a:r>
              <a:rPr lang="en-US" sz="1800" dirty="0"/>
              <a:t>Credit cut and firm’s default probability </a:t>
            </a:r>
            <a:r>
              <a:rPr lang="en-US" sz="1800" dirty="0" smtClean="0"/>
              <a:t>1</a:t>
            </a:r>
            <a:r>
              <a:rPr lang="en-US" sz="3200" dirty="0" smtClean="0"/>
              <a:t>)</a:t>
            </a:r>
            <a:endParaRPr lang="en-US" sz="1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13648241"/>
              </p:ext>
            </p:extLst>
          </p:nvPr>
        </p:nvGraphicFramePr>
        <p:xfrm>
          <a:off x="2" y="1453832"/>
          <a:ext cx="9143996" cy="5135507"/>
        </p:xfrm>
        <a:graphic>
          <a:graphicData uri="http://schemas.openxmlformats.org/drawingml/2006/table">
            <a:tbl>
              <a:tblPr>
                <a:tableStyleId>{5C22544A-7EE6-4342-B048-85BDC9FD1C3A}</a:tableStyleId>
              </a:tblPr>
              <a:tblGrid>
                <a:gridCol w="2606561"/>
                <a:gridCol w="1342607"/>
                <a:gridCol w="1342607"/>
                <a:gridCol w="1342607"/>
                <a:gridCol w="1254807"/>
                <a:gridCol w="1254807"/>
              </a:tblGrid>
              <a:tr h="655195">
                <a:tc>
                  <a:txBody>
                    <a:bodyPr/>
                    <a:lstStyle/>
                    <a:p>
                      <a:pPr marL="0" marR="0">
                        <a:lnSpc>
                          <a:spcPct val="200000"/>
                        </a:lnSpc>
                        <a:spcBef>
                          <a:spcPts val="0"/>
                        </a:spcBef>
                        <a:spcAft>
                          <a:spcPts val="0"/>
                        </a:spcAft>
                      </a:pPr>
                      <a:r>
                        <a:rPr lang="en-US" sz="1050" dirty="0">
                          <a:effectLst/>
                        </a:rPr>
                        <a:t> </a:t>
                      </a:r>
                      <a:endParaRPr lang="en-US" sz="1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(1)</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(2)</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(3)</a:t>
                      </a:r>
                      <a:endParaRPr lang="en-US" sz="32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(4)</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(5)</a:t>
                      </a:r>
                      <a:endParaRPr lang="en-US" sz="3200">
                        <a:effectLst/>
                        <a:latin typeface="Times New Roman" panose="02020603050405020304" pitchFamily="18" charset="0"/>
                        <a:ea typeface="SimSun" panose="02010600030101010101" pitchFamily="2" charset="-122"/>
                      </a:endParaRPr>
                    </a:p>
                  </a:txBody>
                  <a:tcPr marL="68580" marR="68580" marT="0" marB="0"/>
                </a:tc>
              </a:tr>
              <a:tr h="1310392">
                <a:tc>
                  <a:txBody>
                    <a:bodyPr/>
                    <a:lstStyle/>
                    <a:p>
                      <a:pPr marL="0" marR="0">
                        <a:lnSpc>
                          <a:spcPct val="200000"/>
                        </a:lnSpc>
                        <a:spcBef>
                          <a:spcPts val="0"/>
                        </a:spcBef>
                        <a:spcAft>
                          <a:spcPts val="0"/>
                        </a:spcAft>
                      </a:pPr>
                      <a:r>
                        <a:rPr lang="en-US" sz="2400" dirty="0" err="1">
                          <a:effectLst/>
                        </a:rPr>
                        <a:t>credit_cut_f</a:t>
                      </a:r>
                      <a:endParaRPr lang="en-US" sz="36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0.626</a:t>
                      </a:r>
                      <a:r>
                        <a:rPr lang="en-US" sz="2000" baseline="30000" dirty="0">
                          <a:effectLst/>
                        </a:rPr>
                        <a:t>***</a:t>
                      </a:r>
                      <a:r>
                        <a:rPr lang="en-US" sz="2000" dirty="0">
                          <a:effectLst/>
                        </a:rPr>
                        <a:t/>
                      </a:r>
                      <a:br>
                        <a:rPr lang="en-US" sz="2000" dirty="0">
                          <a:effectLst/>
                        </a:rPr>
                      </a:br>
                      <a:r>
                        <a:rPr lang="en-US" sz="2000" dirty="0">
                          <a:effectLst/>
                        </a:rPr>
                        <a:t>[0.125]</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0.034</a:t>
                      </a:r>
                      <a:br>
                        <a:rPr lang="en-US" sz="2000" dirty="0">
                          <a:effectLst/>
                        </a:rPr>
                      </a:br>
                      <a:r>
                        <a:rPr lang="en-US" sz="2000" dirty="0">
                          <a:effectLst/>
                        </a:rPr>
                        <a:t>[0.139]</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-0.002</a:t>
                      </a:r>
                      <a:br>
                        <a:rPr lang="en-US" sz="2000" dirty="0">
                          <a:effectLst/>
                        </a:rPr>
                      </a:br>
                      <a:r>
                        <a:rPr lang="en-US" sz="2000" dirty="0">
                          <a:effectLst/>
                        </a:rPr>
                        <a:t>[0.141]</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0.086</a:t>
                      </a:r>
                      <a:br>
                        <a:rPr lang="en-US" sz="2000">
                          <a:effectLst/>
                        </a:rPr>
                      </a:br>
                      <a:r>
                        <a:rPr lang="en-US" sz="2000">
                          <a:effectLst/>
                        </a:rPr>
                        <a:t>[0.158]</a:t>
                      </a:r>
                      <a:endParaRPr lang="en-US" sz="32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-0.153</a:t>
                      </a:r>
                      <a:br>
                        <a:rPr lang="en-US" sz="2000">
                          <a:effectLst/>
                        </a:rPr>
                      </a:br>
                      <a:r>
                        <a:rPr lang="en-US" sz="2000">
                          <a:effectLst/>
                        </a:rPr>
                        <a:t>[0.171]</a:t>
                      </a:r>
                      <a:endParaRPr lang="en-US" sz="3200">
                        <a:effectLst/>
                        <a:latin typeface="Times New Roman" panose="02020603050405020304" pitchFamily="18" charset="0"/>
                        <a:ea typeface="SimSun" panose="02010600030101010101" pitchFamily="2" charset="-122"/>
                      </a:endParaRPr>
                    </a:p>
                  </a:txBody>
                  <a:tcPr marL="68580" marR="68580" marT="0" marB="0"/>
                </a:tc>
              </a:tr>
              <a:tr h="1528790">
                <a:tc>
                  <a:txBody>
                    <a:bodyPr/>
                    <a:lstStyle/>
                    <a:p>
                      <a:pPr marL="0" marR="0">
                        <a:lnSpc>
                          <a:spcPct val="200000"/>
                        </a:lnSpc>
                        <a:spcBef>
                          <a:spcPts val="0"/>
                        </a:spcBef>
                        <a:spcAft>
                          <a:spcPts val="0"/>
                        </a:spcAft>
                      </a:pPr>
                      <a:r>
                        <a:rPr lang="en-US" sz="2400" dirty="0" err="1">
                          <a:effectLst/>
                        </a:rPr>
                        <a:t>rating_sm</a:t>
                      </a:r>
                      <a:endParaRPr lang="en-US" sz="36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
                      </a:r>
                      <a:br>
                        <a:rPr lang="en-US" sz="2000">
                          <a:effectLst/>
                        </a:rPr>
                      </a:br>
                      <a:endParaRPr lang="en-US" sz="32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2.068</a:t>
                      </a:r>
                      <a:r>
                        <a:rPr lang="en-US" sz="2000" baseline="30000" dirty="0">
                          <a:effectLst/>
                        </a:rPr>
                        <a:t>***</a:t>
                      </a:r>
                      <a:r>
                        <a:rPr lang="en-US" sz="2000" dirty="0">
                          <a:effectLst/>
                        </a:rPr>
                        <a:t/>
                      </a:r>
                      <a:br>
                        <a:rPr lang="en-US" sz="2000" dirty="0">
                          <a:effectLst/>
                        </a:rPr>
                      </a:br>
                      <a:r>
                        <a:rPr lang="en-US" sz="2000" dirty="0">
                          <a:effectLst/>
                        </a:rPr>
                        <a:t>[0.206]</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1.986</a:t>
                      </a:r>
                      <a:r>
                        <a:rPr lang="en-US" sz="2000" baseline="30000" dirty="0">
                          <a:effectLst/>
                        </a:rPr>
                        <a:t>***</a:t>
                      </a:r>
                      <a:r>
                        <a:rPr lang="en-US" sz="2000" dirty="0">
                          <a:effectLst/>
                        </a:rPr>
                        <a:t/>
                      </a:r>
                      <a:br>
                        <a:rPr lang="en-US" sz="2000" dirty="0">
                          <a:effectLst/>
                        </a:rPr>
                      </a:br>
                      <a:r>
                        <a:rPr lang="en-US" sz="2000" dirty="0">
                          <a:effectLst/>
                        </a:rPr>
                        <a:t>[0.211]</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
                      </a:r>
                      <a:br>
                        <a:rPr lang="en-US" sz="2000" dirty="0">
                          <a:effectLst/>
                        </a:rPr>
                      </a:b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0.824</a:t>
                      </a:r>
                      <a:r>
                        <a:rPr lang="en-US" sz="2000" baseline="30000">
                          <a:effectLst/>
                        </a:rPr>
                        <a:t>***</a:t>
                      </a:r>
                      <a:r>
                        <a:rPr lang="en-US" sz="2000">
                          <a:effectLst/>
                        </a:rPr>
                        <a:t/>
                      </a:r>
                      <a:br>
                        <a:rPr lang="en-US" sz="2000">
                          <a:effectLst/>
                        </a:rPr>
                      </a:br>
                      <a:r>
                        <a:rPr lang="en-US" sz="2000">
                          <a:effectLst/>
                        </a:rPr>
                        <a:t>[0.240]</a:t>
                      </a:r>
                      <a:endParaRPr lang="en-US" sz="3200">
                        <a:effectLst/>
                        <a:latin typeface="Times New Roman" panose="02020603050405020304" pitchFamily="18" charset="0"/>
                        <a:ea typeface="SimSun" panose="02010600030101010101" pitchFamily="2" charset="-122"/>
                      </a:endParaRPr>
                    </a:p>
                  </a:txBody>
                  <a:tcPr marL="68580" marR="68580" marT="0" marB="0"/>
                </a:tc>
              </a:tr>
              <a:tr h="1528790">
                <a:tc>
                  <a:txBody>
                    <a:bodyPr/>
                    <a:lstStyle/>
                    <a:p>
                      <a:pPr marL="0" marR="0">
                        <a:lnSpc>
                          <a:spcPct val="200000"/>
                        </a:lnSpc>
                        <a:spcBef>
                          <a:spcPts val="0"/>
                        </a:spcBef>
                        <a:spcAft>
                          <a:spcPts val="0"/>
                        </a:spcAft>
                      </a:pPr>
                      <a:r>
                        <a:rPr lang="en-US" sz="2400" dirty="0" err="1">
                          <a:effectLst/>
                        </a:rPr>
                        <a:t>rating_classified</a:t>
                      </a:r>
                      <a:endParaRPr lang="en-US" sz="36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
                      </a:r>
                      <a:br>
                        <a:rPr lang="en-US" sz="2000">
                          <a:effectLst/>
                        </a:rPr>
                      </a:br>
                      <a:endParaRPr lang="en-US" sz="32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a:effectLst/>
                        </a:rPr>
                        <a:t>3.356</a:t>
                      </a:r>
                      <a:r>
                        <a:rPr lang="en-US" sz="2000" baseline="30000">
                          <a:effectLst/>
                        </a:rPr>
                        <a:t>***</a:t>
                      </a:r>
                      <a:r>
                        <a:rPr lang="en-US" sz="2000">
                          <a:effectLst/>
                        </a:rPr>
                        <a:t/>
                      </a:r>
                      <a:br>
                        <a:rPr lang="en-US" sz="2000">
                          <a:effectLst/>
                        </a:rPr>
                      </a:br>
                      <a:r>
                        <a:rPr lang="en-US" sz="2000">
                          <a:effectLst/>
                        </a:rPr>
                        <a:t>[0.162]</a:t>
                      </a:r>
                      <a:endParaRPr lang="en-US" sz="32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3.324</a:t>
                      </a:r>
                      <a:r>
                        <a:rPr lang="en-US" sz="2000" baseline="30000" dirty="0">
                          <a:effectLst/>
                        </a:rPr>
                        <a:t>***</a:t>
                      </a:r>
                      <a:r>
                        <a:rPr lang="en-US" sz="2000" dirty="0">
                          <a:effectLst/>
                        </a:rPr>
                        <a:t/>
                      </a:r>
                      <a:br>
                        <a:rPr lang="en-US" sz="2000" dirty="0">
                          <a:effectLst/>
                        </a:rPr>
                      </a:br>
                      <a:r>
                        <a:rPr lang="en-US" sz="2000" dirty="0">
                          <a:effectLst/>
                        </a:rPr>
                        <a:t>[0.168]</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
                      </a:r>
                      <a:br>
                        <a:rPr lang="en-US" sz="2000" dirty="0">
                          <a:effectLst/>
                        </a:rPr>
                      </a:b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2000" dirty="0">
                          <a:effectLst/>
                        </a:rPr>
                        <a:t>1.541</a:t>
                      </a:r>
                      <a:r>
                        <a:rPr lang="en-US" sz="2000" baseline="30000" dirty="0">
                          <a:effectLst/>
                        </a:rPr>
                        <a:t>***</a:t>
                      </a:r>
                      <a:r>
                        <a:rPr lang="en-US" sz="2000" dirty="0">
                          <a:effectLst/>
                        </a:rPr>
                        <a:t/>
                      </a:r>
                      <a:br>
                        <a:rPr lang="en-US" sz="2000" dirty="0">
                          <a:effectLst/>
                        </a:rPr>
                      </a:br>
                      <a:r>
                        <a:rPr lang="en-US" sz="2000" dirty="0">
                          <a:effectLst/>
                        </a:rPr>
                        <a:t>[0.220]</a:t>
                      </a:r>
                      <a:endParaRPr lang="en-US" sz="3200" dirty="0">
                        <a:effectLst/>
                        <a:latin typeface="Times New Roman" panose="02020603050405020304" pitchFamily="18" charset="0"/>
                        <a:ea typeface="SimSun" panose="02010600030101010101" pitchFamily="2" charset="-122"/>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775317A5-740B-48BD-B678-A705DAFC31D5}" type="slidenum">
              <a:rPr lang="en-CA" smtClean="0"/>
              <a:t>18</a:t>
            </a:fld>
            <a:endParaRPr lang="en-CA"/>
          </a:p>
        </p:txBody>
      </p:sp>
    </p:spTree>
    <p:extLst>
      <p:ext uri="{BB962C8B-B14F-4D97-AF65-F5344CB8AC3E}">
        <p14:creationId xmlns:p14="http://schemas.microsoft.com/office/powerpoint/2010/main" val="462979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499176" cy="868362"/>
          </a:xfrm>
        </p:spPr>
        <p:txBody>
          <a:bodyPr/>
          <a:lstStyle/>
          <a:p>
            <a:r>
              <a:rPr lang="en-US" dirty="0" smtClean="0"/>
              <a:t>Results </a:t>
            </a:r>
            <a:r>
              <a:rPr lang="en-US" sz="3200" dirty="0" smtClean="0"/>
              <a:t>(</a:t>
            </a:r>
            <a:r>
              <a:rPr lang="en-US" sz="1800" b="1" dirty="0"/>
              <a:t>Table 3 </a:t>
            </a:r>
            <a:r>
              <a:rPr lang="en-US" sz="1800" dirty="0"/>
              <a:t>Credit cut and firm’s default probability </a:t>
            </a:r>
            <a:r>
              <a:rPr lang="en-US" sz="1800" dirty="0" smtClean="0"/>
              <a:t>2</a:t>
            </a:r>
            <a:r>
              <a:rPr lang="en-US" sz="3200" dirty="0" smtClean="0"/>
              <a:t>)</a:t>
            </a:r>
            <a:endParaRPr lang="en-US" sz="1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53263583"/>
              </p:ext>
            </p:extLst>
          </p:nvPr>
        </p:nvGraphicFramePr>
        <p:xfrm>
          <a:off x="35496" y="1453832"/>
          <a:ext cx="9108502" cy="5346686"/>
        </p:xfrm>
        <a:graphic>
          <a:graphicData uri="http://schemas.openxmlformats.org/drawingml/2006/table">
            <a:tbl>
              <a:tblPr>
                <a:tableStyleId>{5C22544A-7EE6-4342-B048-85BDC9FD1C3A}</a:tableStyleId>
              </a:tblPr>
              <a:tblGrid>
                <a:gridCol w="2571067"/>
                <a:gridCol w="1342607"/>
                <a:gridCol w="1342607"/>
                <a:gridCol w="1342607"/>
                <a:gridCol w="1254807"/>
                <a:gridCol w="1254807"/>
              </a:tblGrid>
              <a:tr h="469886">
                <a:tc>
                  <a:txBody>
                    <a:bodyPr/>
                    <a:lstStyle/>
                    <a:p>
                      <a:pPr marL="0" marR="0">
                        <a:lnSpc>
                          <a:spcPct val="200000"/>
                        </a:lnSpc>
                        <a:spcBef>
                          <a:spcPts val="0"/>
                        </a:spcBef>
                        <a:spcAft>
                          <a:spcPts val="0"/>
                        </a:spcAft>
                      </a:pPr>
                      <a:r>
                        <a:rPr lang="en-US" sz="1050" dirty="0">
                          <a:effectLst/>
                        </a:rPr>
                        <a:t> </a:t>
                      </a:r>
                      <a:endParaRPr lang="en-US" sz="1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050" dirty="0">
                          <a:effectLst/>
                        </a:rPr>
                        <a:t>(1)</a:t>
                      </a:r>
                      <a:endParaRPr lang="en-US" sz="1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050" dirty="0">
                          <a:effectLst/>
                        </a:rPr>
                        <a:t>(2)</a:t>
                      </a:r>
                      <a:endParaRPr lang="en-US" sz="1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050">
                          <a:effectLst/>
                        </a:rPr>
                        <a:t>(3)</a:t>
                      </a:r>
                      <a:endParaRPr lang="en-US" sz="1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050" dirty="0">
                          <a:effectLst/>
                        </a:rPr>
                        <a:t>(4)</a:t>
                      </a:r>
                      <a:endParaRPr lang="en-US" sz="1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050">
                          <a:effectLst/>
                        </a:rPr>
                        <a:t>(5)</a:t>
                      </a:r>
                      <a:endParaRPr lang="en-US" sz="1400">
                        <a:effectLst/>
                        <a:latin typeface="Times New Roman" panose="02020603050405020304" pitchFamily="18" charset="0"/>
                        <a:ea typeface="SimSun" panose="02010600030101010101" pitchFamily="2" charset="-122"/>
                      </a:endParaRPr>
                    </a:p>
                  </a:txBody>
                  <a:tcPr marL="68580" marR="68580" marT="0" marB="0"/>
                </a:tc>
              </a:tr>
              <a:tr h="1096401">
                <a:tc>
                  <a:txBody>
                    <a:bodyPr/>
                    <a:lstStyle/>
                    <a:p>
                      <a:pPr marL="0" marR="0">
                        <a:lnSpc>
                          <a:spcPct val="200000"/>
                        </a:lnSpc>
                        <a:spcBef>
                          <a:spcPts val="0"/>
                        </a:spcBef>
                        <a:spcAft>
                          <a:spcPts val="0"/>
                        </a:spcAft>
                      </a:pPr>
                      <a:r>
                        <a:rPr lang="en-US" sz="2000" dirty="0" err="1">
                          <a:effectLst/>
                        </a:rPr>
                        <a:t>credit_use_ratio</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1.705</a:t>
                      </a:r>
                      <a:r>
                        <a:rPr lang="en-US" sz="1600" baseline="30000" dirty="0">
                          <a:effectLst/>
                        </a:rPr>
                        <a:t>***</a:t>
                      </a:r>
                      <a:r>
                        <a:rPr lang="en-US" sz="1600" dirty="0">
                          <a:effectLst/>
                        </a:rPr>
                        <a:t/>
                      </a:r>
                      <a:br>
                        <a:rPr lang="en-US" sz="1600" dirty="0">
                          <a:effectLst/>
                        </a:rPr>
                      </a:br>
                      <a:r>
                        <a:rPr lang="en-US" sz="1600" dirty="0">
                          <a:effectLst/>
                        </a:rPr>
                        <a:t>[0.259]</a:t>
                      </a: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1.446</a:t>
                      </a:r>
                      <a:r>
                        <a:rPr lang="en-US" sz="1600" baseline="30000">
                          <a:effectLst/>
                        </a:rPr>
                        <a:t>***</a:t>
                      </a:r>
                      <a:r>
                        <a:rPr lang="en-US" sz="1600">
                          <a:effectLst/>
                        </a:rPr>
                        <a:t/>
                      </a:r>
                      <a:br>
                        <a:rPr lang="en-US" sz="1600">
                          <a:effectLst/>
                        </a:rPr>
                      </a:br>
                      <a:r>
                        <a:rPr lang="en-US" sz="1600">
                          <a:effectLst/>
                        </a:rPr>
                        <a:t>[0.281]</a:t>
                      </a: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0.451</a:t>
                      </a:r>
                      <a:br>
                        <a:rPr lang="en-US" sz="1600" dirty="0">
                          <a:effectLst/>
                        </a:rPr>
                      </a:br>
                      <a:r>
                        <a:rPr lang="en-US" sz="1600" dirty="0">
                          <a:effectLst/>
                        </a:rPr>
                        <a:t>[0.329]</a:t>
                      </a:r>
                      <a:endParaRPr lang="en-US" sz="2400" dirty="0">
                        <a:effectLst/>
                        <a:latin typeface="Times New Roman" panose="02020603050405020304" pitchFamily="18" charset="0"/>
                        <a:ea typeface="SimSun" panose="02010600030101010101" pitchFamily="2" charset="-122"/>
                      </a:endParaRPr>
                    </a:p>
                  </a:txBody>
                  <a:tcPr marL="68580" marR="68580" marT="0" marB="0"/>
                </a:tc>
              </a:tr>
              <a:tr h="1096401">
                <a:tc>
                  <a:txBody>
                    <a:bodyPr/>
                    <a:lstStyle/>
                    <a:p>
                      <a:pPr marL="0" marR="0">
                        <a:lnSpc>
                          <a:spcPct val="200000"/>
                        </a:lnSpc>
                        <a:spcBef>
                          <a:spcPts val="0"/>
                        </a:spcBef>
                        <a:spcAft>
                          <a:spcPts val="0"/>
                        </a:spcAft>
                      </a:pPr>
                      <a:r>
                        <a:rPr lang="en-US" sz="2000" dirty="0" err="1">
                          <a:effectLst/>
                        </a:rPr>
                        <a:t>agent_commitment_r</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-0.888</a:t>
                      </a:r>
                      <a:br>
                        <a:rPr lang="en-US" sz="1600" dirty="0">
                          <a:effectLst/>
                        </a:rPr>
                      </a:br>
                      <a:r>
                        <a:rPr lang="en-US" sz="1600" dirty="0">
                          <a:effectLst/>
                        </a:rPr>
                        <a:t>[0.588]</a:t>
                      </a: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0.720</a:t>
                      </a:r>
                      <a:br>
                        <a:rPr lang="en-US" sz="1600" dirty="0">
                          <a:effectLst/>
                        </a:rPr>
                      </a:br>
                      <a:r>
                        <a:rPr lang="en-US" sz="1600" dirty="0">
                          <a:effectLst/>
                        </a:rPr>
                        <a:t>[0.691]</a:t>
                      </a:r>
                      <a:endParaRPr lang="en-US" sz="2400" dirty="0">
                        <a:effectLst/>
                        <a:latin typeface="Times New Roman" panose="02020603050405020304" pitchFamily="18" charset="0"/>
                        <a:ea typeface="SimSun" panose="02010600030101010101" pitchFamily="2" charset="-122"/>
                      </a:endParaRPr>
                    </a:p>
                  </a:txBody>
                  <a:tcPr marL="68580" marR="68580" marT="0" marB="0"/>
                </a:tc>
              </a:tr>
              <a:tr h="1096401">
                <a:tc>
                  <a:txBody>
                    <a:bodyPr/>
                    <a:lstStyle/>
                    <a:p>
                      <a:pPr marL="0" marR="0">
                        <a:lnSpc>
                          <a:spcPct val="200000"/>
                        </a:lnSpc>
                        <a:spcBef>
                          <a:spcPts val="0"/>
                        </a:spcBef>
                        <a:spcAft>
                          <a:spcPts val="0"/>
                        </a:spcAft>
                      </a:pPr>
                      <a:r>
                        <a:rPr lang="en-US" sz="2000" dirty="0" err="1">
                          <a:effectLst/>
                        </a:rPr>
                        <a:t>bank_commitment_r</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-1.498</a:t>
                      </a:r>
                      <a:r>
                        <a:rPr lang="en-US" sz="1600" baseline="30000" dirty="0">
                          <a:effectLst/>
                        </a:rPr>
                        <a:t>***</a:t>
                      </a:r>
                      <a:r>
                        <a:rPr lang="en-US" sz="1600" dirty="0">
                          <a:effectLst/>
                        </a:rPr>
                        <a:t/>
                      </a:r>
                      <a:br>
                        <a:rPr lang="en-US" sz="1600" dirty="0">
                          <a:effectLst/>
                        </a:rPr>
                      </a:br>
                      <a:r>
                        <a:rPr lang="en-US" sz="1600" dirty="0">
                          <a:effectLst/>
                        </a:rPr>
                        <a:t>[0.431]</a:t>
                      </a: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
                      </a:r>
                      <a:br>
                        <a:rPr lang="en-US" sz="1600" dirty="0">
                          <a:effectLst/>
                        </a:rPr>
                      </a:b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-0.481</a:t>
                      </a:r>
                      <a:br>
                        <a:rPr lang="en-US" sz="1600" dirty="0">
                          <a:effectLst/>
                        </a:rPr>
                      </a:br>
                      <a:r>
                        <a:rPr lang="en-US" sz="1600" dirty="0">
                          <a:effectLst/>
                        </a:rPr>
                        <a:t>[0.496]</a:t>
                      </a:r>
                      <a:endParaRPr lang="en-US" sz="2400" dirty="0">
                        <a:effectLst/>
                        <a:latin typeface="Times New Roman" panose="02020603050405020304" pitchFamily="18" charset="0"/>
                        <a:ea typeface="SimSun" panose="02010600030101010101" pitchFamily="2" charset="-122"/>
                      </a:endParaRPr>
                    </a:p>
                  </a:txBody>
                  <a:tcPr marL="68580" marR="68580" marT="0" marB="0"/>
                </a:tc>
              </a:tr>
              <a:tr h="1096401">
                <a:tc>
                  <a:txBody>
                    <a:bodyPr/>
                    <a:lstStyle/>
                    <a:p>
                      <a:pPr marL="0" marR="0">
                        <a:lnSpc>
                          <a:spcPct val="200000"/>
                        </a:lnSpc>
                        <a:spcBef>
                          <a:spcPts val="0"/>
                        </a:spcBef>
                        <a:spcAft>
                          <a:spcPts val="0"/>
                        </a:spcAft>
                      </a:pPr>
                      <a:r>
                        <a:rPr lang="en-US" sz="2000" dirty="0" err="1">
                          <a:effectLst/>
                        </a:rPr>
                        <a:t>firm_size</a:t>
                      </a:r>
                      <a:endParaRPr lang="en-US" sz="32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0.113</a:t>
                      </a:r>
                      <a:br>
                        <a:rPr lang="en-US" sz="1600" dirty="0">
                          <a:effectLst/>
                        </a:rPr>
                      </a:br>
                      <a:r>
                        <a:rPr lang="en-US" sz="1600" dirty="0">
                          <a:effectLst/>
                        </a:rPr>
                        <a:t>[0.071]</a:t>
                      </a:r>
                      <a:endParaRPr lang="en-US" sz="2400" dirty="0">
                        <a:effectLst/>
                        <a:latin typeface="Times New Roman" panose="02020603050405020304" pitchFamily="18" charset="0"/>
                        <a:ea typeface="SimSun" panose="02010600030101010101" pitchFamily="2" charset="-122"/>
                      </a:endParaRPr>
                    </a:p>
                  </a:txBody>
                  <a:tcPr marL="68580" marR="68580" marT="0" marB="0"/>
                </a:tc>
                <a:tc>
                  <a:txBody>
                    <a:bodyPr/>
                    <a:lstStyle/>
                    <a:p>
                      <a:pPr marL="0" marR="0" algn="ctr">
                        <a:lnSpc>
                          <a:spcPct val="200000"/>
                        </a:lnSpc>
                        <a:spcBef>
                          <a:spcPts val="0"/>
                        </a:spcBef>
                        <a:spcAft>
                          <a:spcPts val="0"/>
                        </a:spcAft>
                      </a:pPr>
                      <a:r>
                        <a:rPr lang="en-US" sz="1600" dirty="0">
                          <a:effectLst/>
                        </a:rPr>
                        <a:t>0.148</a:t>
                      </a:r>
                      <a:r>
                        <a:rPr lang="en-US" sz="1600" baseline="30000" dirty="0">
                          <a:effectLst/>
                        </a:rPr>
                        <a:t>*</a:t>
                      </a:r>
                      <a:r>
                        <a:rPr lang="en-US" sz="1600" dirty="0">
                          <a:effectLst/>
                        </a:rPr>
                        <a:t/>
                      </a:r>
                      <a:br>
                        <a:rPr lang="en-US" sz="1600" dirty="0">
                          <a:effectLst/>
                        </a:rPr>
                      </a:br>
                      <a:r>
                        <a:rPr lang="en-US" sz="1600" dirty="0">
                          <a:effectLst/>
                        </a:rPr>
                        <a:t>[0.078]</a:t>
                      </a:r>
                      <a:endParaRPr lang="en-US" sz="2400" dirty="0">
                        <a:effectLst/>
                        <a:latin typeface="Times New Roman" panose="02020603050405020304" pitchFamily="18" charset="0"/>
                        <a:ea typeface="SimSun" panose="02010600030101010101" pitchFamily="2" charset="-122"/>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775317A5-740B-48BD-B678-A705DAFC31D5}" type="slidenum">
              <a:rPr lang="en-CA" smtClean="0"/>
              <a:t>19</a:t>
            </a:fld>
            <a:endParaRPr lang="en-CA"/>
          </a:p>
        </p:txBody>
      </p:sp>
    </p:spTree>
    <p:extLst>
      <p:ext uri="{BB962C8B-B14F-4D97-AF65-F5344CB8AC3E}">
        <p14:creationId xmlns:p14="http://schemas.microsoft.com/office/powerpoint/2010/main" val="1930193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概述</a:t>
            </a:r>
            <a:endParaRPr lang="en-US" dirty="0"/>
          </a:p>
        </p:txBody>
      </p:sp>
      <p:sp>
        <p:nvSpPr>
          <p:cNvPr id="3" name="Content Placeholder 2"/>
          <p:cNvSpPr>
            <a:spLocks noGrp="1"/>
          </p:cNvSpPr>
          <p:nvPr>
            <p:ph idx="1"/>
          </p:nvPr>
        </p:nvSpPr>
        <p:spPr/>
        <p:txBody>
          <a:bodyPr/>
          <a:lstStyle/>
          <a:p>
            <a:r>
              <a:rPr lang="zh-CN" altLang="en-US" dirty="0" smtClean="0"/>
              <a:t>市场背景</a:t>
            </a:r>
            <a:endParaRPr lang="en-US" altLang="zh-CN" dirty="0" smtClean="0"/>
          </a:p>
          <a:p>
            <a:pPr lvl="1"/>
            <a:r>
              <a:rPr lang="zh-CN" altLang="en-US" dirty="0" smtClean="0"/>
              <a:t>传统的金融中介理论</a:t>
            </a:r>
            <a:endParaRPr lang="en-US" altLang="zh-CN" dirty="0" smtClean="0"/>
          </a:p>
          <a:p>
            <a:pPr lvl="1"/>
            <a:r>
              <a:rPr lang="zh-CN" altLang="en-US" dirty="0" smtClean="0"/>
              <a:t>二级银团贷款交易市场的高速增长</a:t>
            </a:r>
            <a:endParaRPr lang="en-US" altLang="zh-CN" dirty="0" smtClean="0"/>
          </a:p>
          <a:p>
            <a:pPr lvl="1"/>
            <a:r>
              <a:rPr lang="zh-CN" altLang="en-US" dirty="0" smtClean="0"/>
              <a:t>机构投资者的加入</a:t>
            </a:r>
            <a:endParaRPr lang="en-US" altLang="zh-CN" dirty="0" smtClean="0"/>
          </a:p>
          <a:p>
            <a:pPr lvl="1"/>
            <a:r>
              <a:rPr lang="zh-CN" altLang="en-US" dirty="0"/>
              <a:t>贷</a:t>
            </a:r>
            <a:r>
              <a:rPr lang="zh-CN" altLang="en-US" dirty="0" smtClean="0"/>
              <a:t>款债券化所带来次贷危机</a:t>
            </a:r>
            <a:endParaRPr lang="en-US" altLang="zh-CN" dirty="0"/>
          </a:p>
          <a:p>
            <a:r>
              <a:rPr lang="zh-CN" altLang="en-US" dirty="0"/>
              <a:t>目</a:t>
            </a:r>
            <a:r>
              <a:rPr lang="zh-CN" altLang="en-US" dirty="0" smtClean="0"/>
              <a:t>前的研究</a:t>
            </a:r>
            <a:endParaRPr lang="en-US" altLang="zh-CN" dirty="0" smtClean="0"/>
          </a:p>
          <a:p>
            <a:pPr lvl="1"/>
            <a:r>
              <a:rPr lang="zh-CN" altLang="en-US" dirty="0" smtClean="0"/>
              <a:t>理论的预测</a:t>
            </a:r>
            <a:r>
              <a:rPr lang="en-US" altLang="zh-CN" dirty="0" smtClean="0"/>
              <a:t>-</a:t>
            </a:r>
            <a:r>
              <a:rPr lang="zh-CN" altLang="en-US" dirty="0" smtClean="0"/>
              <a:t>由于交易导致银团监管动力下降</a:t>
            </a:r>
            <a:endParaRPr lang="en-US" altLang="zh-CN" dirty="0" smtClean="0"/>
          </a:p>
          <a:p>
            <a:pPr lvl="1"/>
            <a:r>
              <a:rPr lang="zh-CN" altLang="en-US" dirty="0" smtClean="0"/>
              <a:t>经验研究结果的不一致</a:t>
            </a:r>
            <a:endParaRPr lang="en-US" altLang="zh-CN" dirty="0" smtClean="0"/>
          </a:p>
          <a:p>
            <a:pPr lvl="1"/>
            <a:r>
              <a:rPr lang="zh-CN" altLang="en-US" dirty="0"/>
              <a:t>不公开的二级交易市场信息</a:t>
            </a:r>
            <a:endParaRPr lang="en-US" altLang="zh-CN" dirty="0"/>
          </a:p>
          <a:p>
            <a:pPr lvl="1"/>
            <a:endParaRPr lang="en-US" altLang="zh-CN" dirty="0" smtClean="0"/>
          </a:p>
        </p:txBody>
      </p:sp>
      <p:sp>
        <p:nvSpPr>
          <p:cNvPr id="4" name="Slide Number Placeholder 3"/>
          <p:cNvSpPr>
            <a:spLocks noGrp="1"/>
          </p:cNvSpPr>
          <p:nvPr>
            <p:ph type="sldNum" sz="quarter" idx="12"/>
          </p:nvPr>
        </p:nvSpPr>
        <p:spPr/>
        <p:txBody>
          <a:bodyPr/>
          <a:lstStyle/>
          <a:p>
            <a:fld id="{775317A5-740B-48BD-B678-A705DAFC31D5}" type="slidenum">
              <a:rPr lang="en-CA" smtClean="0"/>
              <a:t>2</a:t>
            </a:fld>
            <a:endParaRPr lang="en-CA"/>
          </a:p>
        </p:txBody>
      </p:sp>
    </p:spTree>
    <p:extLst>
      <p:ext uri="{BB962C8B-B14F-4D97-AF65-F5344CB8AC3E}">
        <p14:creationId xmlns:p14="http://schemas.microsoft.com/office/powerpoint/2010/main" val="875383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216080" cy="868362"/>
          </a:xfrm>
        </p:spPr>
        <p:txBody>
          <a:bodyPr/>
          <a:lstStyle/>
          <a:p>
            <a:r>
              <a:rPr lang="en-US" dirty="0">
                <a:solidFill>
                  <a:srgbClr val="FFFFFF"/>
                </a:solidFill>
              </a:rPr>
              <a:t>Results </a:t>
            </a:r>
            <a:r>
              <a:rPr lang="en-US" sz="3200" dirty="0" smtClean="0">
                <a:solidFill>
                  <a:srgbClr val="FFFFFF"/>
                </a:solidFill>
              </a:rPr>
              <a:t>(</a:t>
            </a:r>
            <a:r>
              <a:rPr lang="en-US" sz="1800" dirty="0"/>
              <a:t>Table 4</a:t>
            </a:r>
            <a:r>
              <a:rPr lang="en-US" sz="3200" dirty="0" smtClean="0">
                <a:solidFill>
                  <a:srgbClr val="FFFFFF"/>
                </a:solidFill>
              </a:rPr>
              <a:t> </a:t>
            </a:r>
            <a:r>
              <a:rPr lang="en-US" sz="1800" dirty="0" smtClean="0"/>
              <a:t>Credit </a:t>
            </a:r>
            <a:r>
              <a:rPr lang="en-US" sz="1800" dirty="0"/>
              <a:t>cut and firm’s stock </a:t>
            </a:r>
            <a:r>
              <a:rPr lang="en-US" sz="1800" dirty="0" smtClean="0"/>
              <a:t>return 1</a:t>
            </a:r>
            <a:r>
              <a:rPr lang="en-US" sz="3200" dirty="0" smtClean="0">
                <a:solidFill>
                  <a:srgbClr val="FFFFFF"/>
                </a:solidFill>
              </a:rPr>
              <a: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76507700"/>
              </p:ext>
            </p:extLst>
          </p:nvPr>
        </p:nvGraphicFramePr>
        <p:xfrm>
          <a:off x="-2" y="1453832"/>
          <a:ext cx="9144001" cy="5227340"/>
        </p:xfrm>
        <a:graphic>
          <a:graphicData uri="http://schemas.openxmlformats.org/drawingml/2006/table">
            <a:tbl>
              <a:tblPr/>
              <a:tblGrid>
                <a:gridCol w="2340866"/>
                <a:gridCol w="1360627"/>
                <a:gridCol w="1360627"/>
                <a:gridCol w="1360627"/>
                <a:gridCol w="1360627"/>
                <a:gridCol w="1360627"/>
              </a:tblGrid>
              <a:tr h="523247">
                <a:tc>
                  <a:txBody>
                    <a:bodyPr/>
                    <a:lstStyle/>
                    <a:p>
                      <a:pPr marL="0" marR="0">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 </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(1)</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(2)</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(3)</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(4)</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(5)</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1046493">
                <a:tc>
                  <a:txBody>
                    <a:bodyPr/>
                    <a:lstStyle/>
                    <a:p>
                      <a:pPr marL="0" marR="0">
                        <a:lnSpc>
                          <a:spcPct val="200000"/>
                        </a:lnSpc>
                        <a:spcBef>
                          <a:spcPts val="0"/>
                        </a:spcBef>
                        <a:spcAft>
                          <a:spcPts val="0"/>
                        </a:spcAft>
                      </a:pPr>
                      <a:r>
                        <a:rPr lang="en-US" sz="1600" dirty="0" err="1">
                          <a:effectLst/>
                          <a:latin typeface="Times New Roman" panose="02020603050405020304" pitchFamily="18" charset="0"/>
                          <a:ea typeface="SimSun" panose="02010600030101010101" pitchFamily="2" charset="-122"/>
                        </a:rPr>
                        <a:t>credit_cut_f</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0.0099</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[0.0072]</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0.0045</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[0.0072]</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0.0053</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[0.0072]</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0.0058</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[0.0078]</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0.0042</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[0.0078]</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r h="1151143">
                <a:tc>
                  <a:txBody>
                    <a:bodyPr/>
                    <a:lstStyle/>
                    <a:p>
                      <a:pPr marL="0" marR="0">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rating_sm</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
                      </a:r>
                      <a:br>
                        <a:rPr lang="en-US" sz="1600">
                          <a:effectLst/>
                          <a:latin typeface="Times New Roman" panose="02020603050405020304" pitchFamily="18" charset="0"/>
                          <a:ea typeface="SimSun" panose="02010600030101010101" pitchFamily="2" charset="-122"/>
                        </a:rPr>
                      </a:b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0.1392</a:t>
                      </a:r>
                      <a:r>
                        <a:rPr lang="en-US" sz="1600" baseline="30000" dirty="0">
                          <a:effectLst/>
                          <a:latin typeface="Times New Roman" panose="02020603050405020304" pitchFamily="18" charset="0"/>
                          <a:ea typeface="SimSun" panose="02010600030101010101" pitchFamily="2" charset="-122"/>
                        </a:rPr>
                        <a:t>***</a:t>
                      </a: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[0.0202]</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0.1350</a:t>
                      </a:r>
                      <a:r>
                        <a:rPr lang="en-US" sz="1600" baseline="30000" dirty="0">
                          <a:effectLst/>
                          <a:latin typeface="Times New Roman" panose="02020603050405020304" pitchFamily="18" charset="0"/>
                          <a:ea typeface="SimSun" panose="02010600030101010101" pitchFamily="2" charset="-122"/>
                        </a:rPr>
                        <a:t>***</a:t>
                      </a: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[0.0202]</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
                      </a:r>
                      <a:br>
                        <a:rPr lang="en-US" sz="1600">
                          <a:effectLst/>
                          <a:latin typeface="Times New Roman" panose="02020603050405020304" pitchFamily="18" charset="0"/>
                          <a:ea typeface="SimSun" panose="02010600030101010101" pitchFamily="2" charset="-122"/>
                        </a:rPr>
                      </a:b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0.0660</a:t>
                      </a:r>
                      <a:r>
                        <a:rPr lang="en-US" sz="1600" baseline="30000">
                          <a:effectLst/>
                          <a:latin typeface="Times New Roman" panose="02020603050405020304" pitchFamily="18" charset="0"/>
                          <a:ea typeface="SimSun" panose="02010600030101010101" pitchFamily="2" charset="-122"/>
                        </a:rPr>
                        <a:t>***</a:t>
                      </a:r>
                      <a:r>
                        <a:rPr lang="en-US" sz="1600">
                          <a:effectLst/>
                          <a:latin typeface="Times New Roman" panose="02020603050405020304" pitchFamily="18" charset="0"/>
                          <a:ea typeface="SimSun" panose="02010600030101010101" pitchFamily="2" charset="-122"/>
                        </a:rPr>
                        <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[0.0216]</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r h="1151143">
                <a:tc>
                  <a:txBody>
                    <a:bodyPr/>
                    <a:lstStyle/>
                    <a:p>
                      <a:pPr marL="0" marR="0">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rating_classified</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
                      </a:r>
                      <a:br>
                        <a:rPr lang="en-US" sz="1600">
                          <a:effectLst/>
                          <a:latin typeface="Times New Roman" panose="02020603050405020304" pitchFamily="18" charset="0"/>
                          <a:ea typeface="SimSun" panose="02010600030101010101" pitchFamily="2" charset="-122"/>
                        </a:rPr>
                      </a:b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0.1270</a:t>
                      </a:r>
                      <a:r>
                        <a:rPr lang="en-US" sz="1600" baseline="30000">
                          <a:effectLst/>
                          <a:latin typeface="Times New Roman" panose="02020603050405020304" pitchFamily="18" charset="0"/>
                          <a:ea typeface="SimSun" panose="02010600030101010101" pitchFamily="2" charset="-122"/>
                        </a:rPr>
                        <a:t>***</a:t>
                      </a:r>
                      <a:r>
                        <a:rPr lang="en-US" sz="1600">
                          <a:effectLst/>
                          <a:latin typeface="Times New Roman" panose="02020603050405020304" pitchFamily="18" charset="0"/>
                          <a:ea typeface="SimSun" panose="02010600030101010101" pitchFamily="2" charset="-122"/>
                        </a:rPr>
                        <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[0.0241]</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0.1199</a:t>
                      </a:r>
                      <a:r>
                        <a:rPr lang="en-US" sz="1600" baseline="30000" dirty="0">
                          <a:effectLst/>
                          <a:latin typeface="Times New Roman" panose="02020603050405020304" pitchFamily="18" charset="0"/>
                          <a:ea typeface="SimSun" panose="02010600030101010101" pitchFamily="2" charset="-122"/>
                        </a:rPr>
                        <a:t>***</a:t>
                      </a: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[0.0241]</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a:effectLst/>
                          <a:latin typeface="Times New Roman" panose="02020603050405020304" pitchFamily="18" charset="0"/>
                          <a:ea typeface="SimSun" panose="02010600030101010101" pitchFamily="2" charset="-122"/>
                        </a:rPr>
                        <a:t>-0.0041</a:t>
                      </a:r>
                      <a:br>
                        <a:rPr lang="en-US" sz="1600">
                          <a:effectLst/>
                          <a:latin typeface="Times New Roman" panose="02020603050405020304" pitchFamily="18" charset="0"/>
                          <a:ea typeface="SimSun" panose="02010600030101010101" pitchFamily="2" charset="-122"/>
                        </a:rPr>
                      </a:br>
                      <a:r>
                        <a:rPr lang="en-US" sz="1600">
                          <a:effectLst/>
                          <a:latin typeface="Times New Roman" panose="02020603050405020304" pitchFamily="18" charset="0"/>
                          <a:ea typeface="SimSun" panose="02010600030101010101" pitchFamily="2" charset="-122"/>
                        </a:rPr>
                        <a:t>[0.0262]</a:t>
                      </a:r>
                      <a:endParaRPr lang="en-US" sz="24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r h="1151143">
                <a:tc>
                  <a:txBody>
                    <a:bodyPr/>
                    <a:lstStyle/>
                    <a:p>
                      <a:pPr marL="0" marR="0">
                        <a:lnSpc>
                          <a:spcPct val="200000"/>
                        </a:lnSpc>
                        <a:spcBef>
                          <a:spcPts val="0"/>
                        </a:spcBef>
                        <a:spcAft>
                          <a:spcPts val="0"/>
                        </a:spcAft>
                      </a:pPr>
                      <a:r>
                        <a:rPr lang="en-US" sz="1600" dirty="0" err="1">
                          <a:effectLst/>
                          <a:latin typeface="Times New Roman" panose="02020603050405020304" pitchFamily="18" charset="0"/>
                          <a:ea typeface="SimSun" panose="02010600030101010101" pitchFamily="2" charset="-122"/>
                        </a:rPr>
                        <a:t>credit_use_ratio</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0.0258</a:t>
                      </a:r>
                      <a:r>
                        <a:rPr lang="en-US" sz="1600" baseline="30000" dirty="0">
                          <a:effectLst/>
                          <a:latin typeface="Times New Roman" panose="02020603050405020304" pitchFamily="18" charset="0"/>
                          <a:ea typeface="SimSun" panose="02010600030101010101" pitchFamily="2" charset="-122"/>
                        </a:rPr>
                        <a:t>*</a:t>
                      </a: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[0.0153]</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0.0187</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[0.0155]</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
                      </a:r>
                      <a:br>
                        <a:rPr lang="en-US" sz="1600" dirty="0">
                          <a:effectLst/>
                          <a:latin typeface="Times New Roman" panose="02020603050405020304" pitchFamily="18" charset="0"/>
                          <a:ea typeface="SimSun" panose="02010600030101010101" pitchFamily="2" charset="-122"/>
                        </a:rPr>
                      </a:b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600" dirty="0">
                          <a:effectLst/>
                          <a:latin typeface="Times New Roman" panose="02020603050405020304" pitchFamily="18" charset="0"/>
                          <a:ea typeface="SimSun" panose="02010600030101010101" pitchFamily="2" charset="-122"/>
                        </a:rPr>
                        <a:t>-0.0224</a:t>
                      </a:r>
                      <a:br>
                        <a:rPr lang="en-US" sz="1600" dirty="0">
                          <a:effectLst/>
                          <a:latin typeface="Times New Roman" panose="02020603050405020304" pitchFamily="18" charset="0"/>
                          <a:ea typeface="SimSun" panose="02010600030101010101" pitchFamily="2" charset="-122"/>
                        </a:rPr>
                      </a:br>
                      <a:r>
                        <a:rPr lang="en-US" sz="1600" dirty="0">
                          <a:effectLst/>
                          <a:latin typeface="Times New Roman" panose="02020603050405020304" pitchFamily="18" charset="0"/>
                          <a:ea typeface="SimSun" panose="02010600030101010101" pitchFamily="2" charset="-122"/>
                        </a:rPr>
                        <a:t>[0.0178]</a:t>
                      </a:r>
                      <a:endParaRPr lang="en-US" sz="24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bl>
          </a:graphicData>
        </a:graphic>
      </p:graphicFrame>
      <p:sp>
        <p:nvSpPr>
          <p:cNvPr id="4" name="Slide Number Placeholder 3"/>
          <p:cNvSpPr>
            <a:spLocks noGrp="1"/>
          </p:cNvSpPr>
          <p:nvPr>
            <p:ph type="sldNum" sz="quarter" idx="12"/>
          </p:nvPr>
        </p:nvSpPr>
        <p:spPr/>
        <p:txBody>
          <a:bodyPr/>
          <a:lstStyle/>
          <a:p>
            <a:fld id="{775317A5-740B-48BD-B678-A705DAFC31D5}" type="slidenum">
              <a:rPr lang="en-CA" smtClean="0"/>
              <a:t>20</a:t>
            </a:fld>
            <a:endParaRPr lang="en-CA"/>
          </a:p>
        </p:txBody>
      </p:sp>
    </p:spTree>
    <p:extLst>
      <p:ext uri="{BB962C8B-B14F-4D97-AF65-F5344CB8AC3E}">
        <p14:creationId xmlns:p14="http://schemas.microsoft.com/office/powerpoint/2010/main" val="2165926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216080" cy="868362"/>
          </a:xfrm>
        </p:spPr>
        <p:txBody>
          <a:bodyPr/>
          <a:lstStyle/>
          <a:p>
            <a:r>
              <a:rPr lang="en-US" dirty="0">
                <a:solidFill>
                  <a:srgbClr val="FFFFFF"/>
                </a:solidFill>
              </a:rPr>
              <a:t>Results </a:t>
            </a:r>
            <a:r>
              <a:rPr lang="en-US" sz="3200" dirty="0" smtClean="0">
                <a:solidFill>
                  <a:srgbClr val="FFFFFF"/>
                </a:solidFill>
              </a:rPr>
              <a:t>(</a:t>
            </a:r>
            <a:r>
              <a:rPr lang="en-US" sz="1800" dirty="0"/>
              <a:t>Table 4</a:t>
            </a:r>
            <a:r>
              <a:rPr lang="en-US" sz="3200" dirty="0" smtClean="0">
                <a:solidFill>
                  <a:srgbClr val="FFFFFF"/>
                </a:solidFill>
              </a:rPr>
              <a:t> </a:t>
            </a:r>
            <a:r>
              <a:rPr lang="en-US" sz="1800" dirty="0" smtClean="0"/>
              <a:t>Credit </a:t>
            </a:r>
            <a:r>
              <a:rPr lang="en-US" sz="1800" dirty="0"/>
              <a:t>cut and firm’s stock </a:t>
            </a:r>
            <a:r>
              <a:rPr lang="en-US" sz="1800" dirty="0" smtClean="0"/>
              <a:t>return 2</a:t>
            </a:r>
            <a:r>
              <a:rPr lang="en-US" sz="3200" dirty="0" smtClean="0">
                <a:solidFill>
                  <a:srgbClr val="FFFFFF"/>
                </a:solidFill>
              </a:rPr>
              <a: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43021412"/>
              </p:ext>
            </p:extLst>
          </p:nvPr>
        </p:nvGraphicFramePr>
        <p:xfrm>
          <a:off x="-2" y="1453832"/>
          <a:ext cx="9144001" cy="4816696"/>
        </p:xfrm>
        <a:graphic>
          <a:graphicData uri="http://schemas.openxmlformats.org/drawingml/2006/table">
            <a:tbl>
              <a:tblPr/>
              <a:tblGrid>
                <a:gridCol w="2340866"/>
                <a:gridCol w="1360627"/>
                <a:gridCol w="1360627"/>
                <a:gridCol w="1360627"/>
                <a:gridCol w="1360627"/>
                <a:gridCol w="1360627"/>
              </a:tblGrid>
              <a:tr h="610456">
                <a:tc>
                  <a:txBody>
                    <a:bodyPr/>
                    <a:lstStyle/>
                    <a:p>
                      <a:pPr marL="0" marR="0">
                        <a:lnSpc>
                          <a:spcPct val="200000"/>
                        </a:lnSpc>
                        <a:spcBef>
                          <a:spcPts val="0"/>
                        </a:spcBef>
                        <a:spcAft>
                          <a:spcPts val="0"/>
                        </a:spcAft>
                      </a:pPr>
                      <a:r>
                        <a:rPr lang="en-US" sz="1800" dirty="0">
                          <a:effectLst/>
                          <a:latin typeface="Times New Roman" panose="02020603050405020304" pitchFamily="18" charset="0"/>
                          <a:ea typeface="SimSun" panose="02010600030101010101" pitchFamily="2" charset="-122"/>
                        </a:rPr>
                        <a:t> </a:t>
                      </a:r>
                      <a:endParaRPr lang="en-US" sz="2800" dirty="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(1)</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(2)</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(3)</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(4)</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(5)</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1343003">
                <a:tc>
                  <a:txBody>
                    <a:bodyPr/>
                    <a:lstStyle/>
                    <a:p>
                      <a:pPr marL="0" marR="0">
                        <a:lnSpc>
                          <a:spcPct val="200000"/>
                        </a:lnSpc>
                        <a:spcBef>
                          <a:spcPts val="0"/>
                        </a:spcBef>
                        <a:spcAft>
                          <a:spcPts val="0"/>
                        </a:spcAft>
                      </a:pPr>
                      <a:r>
                        <a:rPr lang="en-US" sz="1800" dirty="0" err="1">
                          <a:effectLst/>
                          <a:latin typeface="Times New Roman" panose="02020603050405020304" pitchFamily="18" charset="0"/>
                          <a:ea typeface="SimSun" panose="02010600030101010101" pitchFamily="2" charset="-122"/>
                        </a:rPr>
                        <a:t>agent_commitment_r</a:t>
                      </a:r>
                      <a:endParaRPr lang="en-US" sz="28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0.1593</a:t>
                      </a:r>
                      <a:r>
                        <a:rPr lang="en-US" sz="1800" baseline="30000">
                          <a:effectLst/>
                          <a:latin typeface="Times New Roman" panose="02020603050405020304" pitchFamily="18" charset="0"/>
                          <a:ea typeface="SimSun" panose="02010600030101010101" pitchFamily="2" charset="-122"/>
                        </a:rPr>
                        <a:t>***</a:t>
                      </a: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r>
                        <a:rPr lang="en-US" sz="1800">
                          <a:effectLst/>
                          <a:latin typeface="Times New Roman" panose="02020603050405020304" pitchFamily="18" charset="0"/>
                          <a:ea typeface="SimSun" panose="02010600030101010101" pitchFamily="2" charset="-122"/>
                        </a:rPr>
                        <a:t>[0.0447]</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dirty="0">
                          <a:effectLst/>
                          <a:latin typeface="Times New Roman" panose="02020603050405020304" pitchFamily="18" charset="0"/>
                          <a:ea typeface="SimSun" panose="02010600030101010101" pitchFamily="2" charset="-122"/>
                        </a:rPr>
                        <a:t>-0.0281</a:t>
                      </a:r>
                      <a:br>
                        <a:rPr lang="en-US" sz="1800" dirty="0">
                          <a:effectLst/>
                          <a:latin typeface="Times New Roman" panose="02020603050405020304" pitchFamily="18" charset="0"/>
                          <a:ea typeface="SimSun" panose="02010600030101010101" pitchFamily="2" charset="-122"/>
                        </a:rPr>
                      </a:br>
                      <a:r>
                        <a:rPr lang="en-US" sz="1800" dirty="0">
                          <a:effectLst/>
                          <a:latin typeface="Times New Roman" panose="02020603050405020304" pitchFamily="18" charset="0"/>
                          <a:ea typeface="SimSun" panose="02010600030101010101" pitchFamily="2" charset="-122"/>
                        </a:rPr>
                        <a:t>[0.0504]</a:t>
                      </a:r>
                      <a:endParaRPr lang="en-US" sz="28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r h="1343003">
                <a:tc>
                  <a:txBody>
                    <a:bodyPr/>
                    <a:lstStyle/>
                    <a:p>
                      <a:pPr marL="0" marR="0">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bank_commitment_r</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-0.1629</a:t>
                      </a:r>
                      <a:r>
                        <a:rPr lang="en-US" sz="1800" baseline="30000">
                          <a:effectLst/>
                          <a:latin typeface="Times New Roman" panose="02020603050405020304" pitchFamily="18" charset="0"/>
                          <a:ea typeface="SimSun" panose="02010600030101010101" pitchFamily="2" charset="-122"/>
                        </a:rPr>
                        <a:t>***</a:t>
                      </a: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r>
                        <a:rPr lang="en-US" sz="1800">
                          <a:effectLst/>
                          <a:latin typeface="Times New Roman" panose="02020603050405020304" pitchFamily="18" charset="0"/>
                          <a:ea typeface="SimSun" panose="02010600030101010101" pitchFamily="2" charset="-122"/>
                        </a:rPr>
                        <a:t>[0.0361]</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-0.1184</a:t>
                      </a:r>
                      <a:r>
                        <a:rPr lang="en-US" sz="1800" baseline="30000">
                          <a:effectLst/>
                          <a:latin typeface="Times New Roman" panose="02020603050405020304" pitchFamily="18" charset="0"/>
                          <a:ea typeface="SimSun" panose="02010600030101010101" pitchFamily="2" charset="-122"/>
                        </a:rPr>
                        <a:t>***</a:t>
                      </a: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r>
                        <a:rPr lang="en-US" sz="1800">
                          <a:effectLst/>
                          <a:latin typeface="Times New Roman" panose="02020603050405020304" pitchFamily="18" charset="0"/>
                          <a:ea typeface="SimSun" panose="02010600030101010101" pitchFamily="2" charset="-122"/>
                        </a:rPr>
                        <a:t>[0.0389]</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a:noFill/>
                    </a:lnB>
                  </a:tcPr>
                </a:tc>
              </a:tr>
              <a:tr h="1343003">
                <a:tc>
                  <a:txBody>
                    <a:bodyPr/>
                    <a:lstStyle/>
                    <a:p>
                      <a:pPr marL="0" marR="0">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firm_size</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a:effectLst/>
                          <a:latin typeface="Times New Roman" panose="02020603050405020304" pitchFamily="18" charset="0"/>
                          <a:ea typeface="SimSun" panose="02010600030101010101" pitchFamily="2" charset="-122"/>
                        </a:rPr>
                        <a:t>-0.2534</a:t>
                      </a:r>
                      <a:r>
                        <a:rPr lang="en-US" sz="1800" baseline="30000">
                          <a:effectLst/>
                          <a:latin typeface="Times New Roman" panose="02020603050405020304" pitchFamily="18" charset="0"/>
                          <a:ea typeface="SimSun" panose="02010600030101010101" pitchFamily="2" charset="-122"/>
                        </a:rPr>
                        <a:t>***</a:t>
                      </a:r>
                      <a:r>
                        <a:rPr lang="en-US" sz="1800">
                          <a:effectLst/>
                          <a:latin typeface="Times New Roman" panose="02020603050405020304" pitchFamily="18" charset="0"/>
                          <a:ea typeface="SimSun" panose="02010600030101010101" pitchFamily="2" charset="-122"/>
                        </a:rPr>
                        <a:t/>
                      </a:r>
                      <a:br>
                        <a:rPr lang="en-US" sz="1800">
                          <a:effectLst/>
                          <a:latin typeface="Times New Roman" panose="02020603050405020304" pitchFamily="18" charset="0"/>
                          <a:ea typeface="SimSun" panose="02010600030101010101" pitchFamily="2" charset="-122"/>
                        </a:rPr>
                      </a:br>
                      <a:r>
                        <a:rPr lang="en-US" sz="1800">
                          <a:effectLst/>
                          <a:latin typeface="Times New Roman" panose="02020603050405020304" pitchFamily="18" charset="0"/>
                          <a:ea typeface="SimSun" panose="02010600030101010101" pitchFamily="2" charset="-122"/>
                        </a:rPr>
                        <a:t>[0.0112]</a:t>
                      </a:r>
                      <a:endParaRPr lang="en-US" sz="280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dirty="0">
                          <a:effectLst/>
                          <a:latin typeface="Times New Roman" panose="02020603050405020304" pitchFamily="18" charset="0"/>
                          <a:ea typeface="SimSun" panose="02010600030101010101" pitchFamily="2" charset="-122"/>
                        </a:rPr>
                        <a:t>-0.2529</a:t>
                      </a:r>
                      <a:r>
                        <a:rPr lang="en-US" sz="1800" baseline="30000" dirty="0">
                          <a:effectLst/>
                          <a:latin typeface="Times New Roman" panose="02020603050405020304" pitchFamily="18" charset="0"/>
                          <a:ea typeface="SimSun" panose="02010600030101010101" pitchFamily="2" charset="-122"/>
                        </a:rPr>
                        <a:t>***</a:t>
                      </a:r>
                      <a:r>
                        <a:rPr lang="en-US" sz="1800" dirty="0">
                          <a:effectLst/>
                          <a:latin typeface="Times New Roman" panose="02020603050405020304" pitchFamily="18" charset="0"/>
                          <a:ea typeface="SimSun" panose="02010600030101010101" pitchFamily="2" charset="-122"/>
                        </a:rPr>
                        <a:t/>
                      </a:r>
                      <a:br>
                        <a:rPr lang="en-US" sz="1800" dirty="0">
                          <a:effectLst/>
                          <a:latin typeface="Times New Roman" panose="02020603050405020304" pitchFamily="18" charset="0"/>
                          <a:ea typeface="SimSun" panose="02010600030101010101" pitchFamily="2" charset="-122"/>
                        </a:rPr>
                      </a:br>
                      <a:r>
                        <a:rPr lang="en-US" sz="1800" dirty="0">
                          <a:effectLst/>
                          <a:latin typeface="Times New Roman" panose="02020603050405020304" pitchFamily="18" charset="0"/>
                          <a:ea typeface="SimSun" panose="02010600030101010101" pitchFamily="2" charset="-122"/>
                        </a:rPr>
                        <a:t>[0.0116]</a:t>
                      </a:r>
                      <a:endParaRPr lang="en-US" sz="2800" dirty="0">
                        <a:effectLst/>
                        <a:latin typeface="Times New Roman" panose="02020603050405020304" pitchFamily="18" charset="0"/>
                        <a:ea typeface="SimSun"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775317A5-740B-48BD-B678-A705DAFC31D5}" type="slidenum">
              <a:rPr lang="en-CA" smtClean="0"/>
              <a:t>21</a:t>
            </a:fld>
            <a:endParaRPr lang="en-CA"/>
          </a:p>
        </p:txBody>
      </p:sp>
    </p:spTree>
    <p:extLst>
      <p:ext uri="{BB962C8B-B14F-4D97-AF65-F5344CB8AC3E}">
        <p14:creationId xmlns:p14="http://schemas.microsoft.com/office/powerpoint/2010/main" val="959585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288088" cy="868362"/>
          </a:xfrm>
        </p:spPr>
        <p:txBody>
          <a:bodyPr/>
          <a:lstStyle/>
          <a:p>
            <a:r>
              <a:rPr lang="en-US" dirty="0" smtClean="0"/>
              <a:t/>
            </a:r>
            <a:br>
              <a:rPr lang="en-US" dirty="0" smtClean="0"/>
            </a:br>
            <a:r>
              <a:rPr lang="en-US" dirty="0" smtClean="0"/>
              <a:t>Results (</a:t>
            </a:r>
            <a:r>
              <a:rPr lang="en-US" sz="1600" dirty="0"/>
              <a:t>Table 4</a:t>
            </a:r>
            <a:r>
              <a:rPr lang="en-US" dirty="0" smtClean="0"/>
              <a:t> </a:t>
            </a:r>
            <a:r>
              <a:rPr lang="en-US" sz="1600" dirty="0" smtClean="0"/>
              <a:t>Panel </a:t>
            </a:r>
            <a:r>
              <a:rPr lang="en-US" sz="1600" dirty="0"/>
              <a:t>D: Credit sale and firm stock </a:t>
            </a:r>
            <a:r>
              <a:rPr lang="en-US" sz="1600" dirty="0" smtClean="0"/>
              <a:t>return 1</a:t>
            </a:r>
            <a:r>
              <a:rPr lang="en-US" dirty="0" smtClean="0"/>
              <a:t>)</a:t>
            </a:r>
            <a:r>
              <a:rPr lang="en-US" dirty="0"/>
              <a:t/>
            </a:r>
            <a:br>
              <a:rPr lang="en-US"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39109208"/>
              </p:ext>
            </p:extLst>
          </p:nvPr>
        </p:nvGraphicFramePr>
        <p:xfrm>
          <a:off x="0" y="1408112"/>
          <a:ext cx="9143999" cy="5033157"/>
        </p:xfrm>
        <a:graphic>
          <a:graphicData uri="http://schemas.openxmlformats.org/drawingml/2006/table">
            <a:tbl>
              <a:tblPr>
                <a:tableStyleId>{5C22544A-7EE6-4342-B048-85BDC9FD1C3A}</a:tableStyleId>
              </a:tblPr>
              <a:tblGrid>
                <a:gridCol w="2340864"/>
                <a:gridCol w="1360627"/>
                <a:gridCol w="1360627"/>
                <a:gridCol w="1360627"/>
                <a:gridCol w="1360627"/>
                <a:gridCol w="1360627"/>
              </a:tblGrid>
              <a:tr h="518951">
                <a:tc>
                  <a:txBody>
                    <a:bodyPr/>
                    <a:lstStyle/>
                    <a:p>
                      <a:pPr marL="0" marR="0">
                        <a:lnSpc>
                          <a:spcPct val="200000"/>
                        </a:lnSpc>
                        <a:spcBef>
                          <a:spcPts val="0"/>
                        </a:spcBef>
                        <a:spcAft>
                          <a:spcPts val="0"/>
                        </a:spcAft>
                      </a:pPr>
                      <a:r>
                        <a:rPr lang="en-US" sz="1600" dirty="0">
                          <a:effectLst/>
                        </a:rPr>
                        <a:t> </a:t>
                      </a:r>
                      <a:endParaRPr lang="en-US" sz="2400" dirty="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(1)</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(2)</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(4)</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(5)</a:t>
                      </a:r>
                      <a:endParaRPr lang="en-US" sz="2400">
                        <a:effectLst/>
                        <a:latin typeface="Times New Roman" panose="02020603050405020304" pitchFamily="18" charset="0"/>
                        <a:ea typeface="SimSun" panose="02010600030101010101" pitchFamily="2" charset="-122"/>
                      </a:endParaRPr>
                    </a:p>
                  </a:txBody>
                  <a:tcPr marL="61193" marR="61193" marT="0" marB="0"/>
                </a:tc>
              </a:tr>
              <a:tr h="1037903">
                <a:tc>
                  <a:txBody>
                    <a:bodyPr/>
                    <a:lstStyle/>
                    <a:p>
                      <a:pPr marL="0" marR="0">
                        <a:lnSpc>
                          <a:spcPct val="200000"/>
                        </a:lnSpc>
                        <a:spcBef>
                          <a:spcPts val="0"/>
                        </a:spcBef>
                        <a:spcAft>
                          <a:spcPts val="0"/>
                        </a:spcAft>
                      </a:pPr>
                      <a:r>
                        <a:rPr lang="en-US" sz="1600">
                          <a:effectLst/>
                        </a:rPr>
                        <a:t>credit_sale_f</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-0.0104</a:t>
                      </a:r>
                      <a:br>
                        <a:rPr lang="en-US" sz="1600">
                          <a:effectLst/>
                        </a:rPr>
                      </a:br>
                      <a:r>
                        <a:rPr lang="en-US" sz="1600">
                          <a:effectLst/>
                        </a:rPr>
                        <a:t>[0.0075]</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-0.0097</a:t>
                      </a:r>
                      <a:br>
                        <a:rPr lang="en-US" sz="1600">
                          <a:effectLst/>
                        </a:rPr>
                      </a:br>
                      <a:r>
                        <a:rPr lang="en-US" sz="1600">
                          <a:effectLst/>
                        </a:rPr>
                        <a:t>[0.0075]</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-0.0083</a:t>
                      </a:r>
                      <a:br>
                        <a:rPr lang="en-US" sz="1600">
                          <a:effectLst/>
                        </a:rPr>
                      </a:br>
                      <a:r>
                        <a:rPr lang="en-US" sz="1600">
                          <a:effectLst/>
                        </a:rPr>
                        <a:t>[0.0075]</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-0.0035</a:t>
                      </a:r>
                      <a:br>
                        <a:rPr lang="en-US" sz="1600">
                          <a:effectLst/>
                        </a:rPr>
                      </a:br>
                      <a:r>
                        <a:rPr lang="en-US" sz="1600">
                          <a:effectLst/>
                        </a:rPr>
                        <a:t>[0.0082]</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-0.0042</a:t>
                      </a:r>
                      <a:br>
                        <a:rPr lang="en-US" sz="1600">
                          <a:effectLst/>
                        </a:rPr>
                      </a:br>
                      <a:r>
                        <a:rPr lang="en-US" sz="1600">
                          <a:effectLst/>
                        </a:rPr>
                        <a:t>[0.0082]</a:t>
                      </a:r>
                      <a:endParaRPr lang="en-US" sz="2400">
                        <a:effectLst/>
                        <a:latin typeface="Times New Roman" panose="02020603050405020304" pitchFamily="18" charset="0"/>
                        <a:ea typeface="SimSun" panose="02010600030101010101" pitchFamily="2" charset="-122"/>
                      </a:endParaRPr>
                    </a:p>
                  </a:txBody>
                  <a:tcPr marL="61193" marR="61193" marT="0" marB="0"/>
                </a:tc>
              </a:tr>
              <a:tr h="1037903">
                <a:tc>
                  <a:txBody>
                    <a:bodyPr/>
                    <a:lstStyle/>
                    <a:p>
                      <a:pPr marL="0" marR="0">
                        <a:lnSpc>
                          <a:spcPct val="200000"/>
                        </a:lnSpc>
                        <a:spcBef>
                          <a:spcPts val="0"/>
                        </a:spcBef>
                        <a:spcAft>
                          <a:spcPts val="0"/>
                        </a:spcAft>
                      </a:pPr>
                      <a:r>
                        <a:rPr lang="en-US" sz="1600">
                          <a:effectLst/>
                        </a:rPr>
                        <a:t>credit_reduce_f</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0.0418</a:t>
                      </a:r>
                      <a:r>
                        <a:rPr lang="en-US" sz="1600" baseline="30000">
                          <a:effectLst/>
                        </a:rPr>
                        <a:t>***</a:t>
                      </a:r>
                      <a:r>
                        <a:rPr lang="en-US" sz="1600">
                          <a:effectLst/>
                        </a:rPr>
                        <a:t/>
                      </a:r>
                      <a:br>
                        <a:rPr lang="en-US" sz="1600">
                          <a:effectLst/>
                        </a:rPr>
                      </a:br>
                      <a:r>
                        <a:rPr lang="en-US" sz="1600">
                          <a:effectLst/>
                        </a:rPr>
                        <a:t>[0.0095]</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0.0296</a:t>
                      </a:r>
                      <a:r>
                        <a:rPr lang="en-US" sz="1600" baseline="30000">
                          <a:effectLst/>
                        </a:rPr>
                        <a:t>***</a:t>
                      </a:r>
                      <a:r>
                        <a:rPr lang="en-US" sz="1600">
                          <a:effectLst/>
                        </a:rPr>
                        <a:t/>
                      </a:r>
                      <a:br>
                        <a:rPr lang="en-US" sz="1600">
                          <a:effectLst/>
                        </a:rPr>
                      </a:br>
                      <a:r>
                        <a:rPr lang="en-US" sz="1600">
                          <a:effectLst/>
                        </a:rPr>
                        <a:t>[0.0097]</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0.0283</a:t>
                      </a:r>
                      <a:r>
                        <a:rPr lang="en-US" sz="1600" baseline="30000">
                          <a:effectLst/>
                        </a:rPr>
                        <a:t>***</a:t>
                      </a:r>
                      <a:r>
                        <a:rPr lang="en-US" sz="1600">
                          <a:effectLst/>
                        </a:rPr>
                        <a:t/>
                      </a:r>
                      <a:br>
                        <a:rPr lang="en-US" sz="1600">
                          <a:effectLst/>
                        </a:rPr>
                      </a:br>
                      <a:r>
                        <a:rPr lang="en-US" sz="1600">
                          <a:effectLst/>
                        </a:rPr>
                        <a:t>[0.0097]</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0.0238</a:t>
                      </a:r>
                      <a:r>
                        <a:rPr lang="en-US" sz="1600" baseline="30000">
                          <a:effectLst/>
                        </a:rPr>
                        <a:t>**</a:t>
                      </a:r>
                      <a:r>
                        <a:rPr lang="en-US" sz="1600">
                          <a:effectLst/>
                        </a:rPr>
                        <a:t/>
                      </a:r>
                      <a:br>
                        <a:rPr lang="en-US" sz="1600">
                          <a:effectLst/>
                        </a:rPr>
                      </a:br>
                      <a:r>
                        <a:rPr lang="en-US" sz="1600">
                          <a:effectLst/>
                        </a:rPr>
                        <a:t>[0.0103]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0.0215</a:t>
                      </a:r>
                      <a:r>
                        <a:rPr lang="en-US" sz="1600" baseline="30000">
                          <a:effectLst/>
                        </a:rPr>
                        <a:t>**</a:t>
                      </a:r>
                      <a:r>
                        <a:rPr lang="en-US" sz="1600">
                          <a:effectLst/>
                        </a:rPr>
                        <a:t/>
                      </a:r>
                      <a:br>
                        <a:rPr lang="en-US" sz="1600">
                          <a:effectLst/>
                        </a:rPr>
                      </a:br>
                      <a:r>
                        <a:rPr lang="en-US" sz="1600">
                          <a:effectLst/>
                        </a:rPr>
                        <a:t>[0.0104]</a:t>
                      </a:r>
                      <a:endParaRPr lang="en-US" sz="2400">
                        <a:effectLst/>
                        <a:latin typeface="Times New Roman" panose="02020603050405020304" pitchFamily="18" charset="0"/>
                        <a:ea typeface="SimSun" panose="02010600030101010101" pitchFamily="2" charset="-122"/>
                      </a:endParaRPr>
                    </a:p>
                  </a:txBody>
                  <a:tcPr marL="61193" marR="61193" marT="0" marB="0"/>
                </a:tc>
              </a:tr>
              <a:tr h="1153225">
                <a:tc>
                  <a:txBody>
                    <a:bodyPr/>
                    <a:lstStyle/>
                    <a:p>
                      <a:pPr marL="0" marR="0">
                        <a:lnSpc>
                          <a:spcPct val="200000"/>
                        </a:lnSpc>
                        <a:spcBef>
                          <a:spcPts val="0"/>
                        </a:spcBef>
                        <a:spcAft>
                          <a:spcPts val="0"/>
                        </a:spcAft>
                      </a:pPr>
                      <a:r>
                        <a:rPr lang="en-US" sz="1600">
                          <a:effectLst/>
                        </a:rPr>
                        <a:t>rating_sm</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0.1347</a:t>
                      </a:r>
                      <a:r>
                        <a:rPr lang="en-US" sz="1600" baseline="30000">
                          <a:effectLst/>
                        </a:rPr>
                        <a:t>***</a:t>
                      </a:r>
                      <a:r>
                        <a:rPr lang="en-US" sz="1600">
                          <a:effectLst/>
                        </a:rPr>
                        <a:t/>
                      </a:r>
                      <a:br>
                        <a:rPr lang="en-US" sz="1600">
                          <a:effectLst/>
                        </a:rPr>
                      </a:br>
                      <a:r>
                        <a:rPr lang="en-US" sz="1600">
                          <a:effectLst/>
                        </a:rPr>
                        <a:t>[0.0203]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0.1309</a:t>
                      </a:r>
                      <a:r>
                        <a:rPr lang="en-US" sz="1600" baseline="30000">
                          <a:effectLst/>
                        </a:rPr>
                        <a:t>***</a:t>
                      </a:r>
                      <a:r>
                        <a:rPr lang="en-US" sz="1600">
                          <a:effectLst/>
                        </a:rPr>
                        <a:t/>
                      </a:r>
                      <a:br>
                        <a:rPr lang="en-US" sz="1600">
                          <a:effectLst/>
                        </a:rPr>
                      </a:br>
                      <a:r>
                        <a:rPr lang="en-US" sz="1600">
                          <a:effectLst/>
                        </a:rPr>
                        <a:t>[0.0203]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0.0632</a:t>
                      </a:r>
                      <a:r>
                        <a:rPr lang="en-US" sz="1600" baseline="30000">
                          <a:effectLst/>
                        </a:rPr>
                        <a:t>***</a:t>
                      </a:r>
                      <a:r>
                        <a:rPr lang="en-US" sz="1600">
                          <a:effectLst/>
                        </a:rPr>
                        <a:t/>
                      </a:r>
                      <a:br>
                        <a:rPr lang="en-US" sz="1600">
                          <a:effectLst/>
                        </a:rPr>
                      </a:br>
                      <a:r>
                        <a:rPr lang="en-US" sz="1600">
                          <a:effectLst/>
                        </a:rPr>
                        <a:t>[0.0217]</a:t>
                      </a:r>
                      <a:endParaRPr lang="en-US" sz="2400">
                        <a:effectLst/>
                        <a:latin typeface="Times New Roman" panose="02020603050405020304" pitchFamily="18" charset="0"/>
                        <a:ea typeface="SimSun" panose="02010600030101010101" pitchFamily="2" charset="-122"/>
                      </a:endParaRPr>
                    </a:p>
                  </a:txBody>
                  <a:tcPr marL="61193" marR="61193" marT="0" marB="0"/>
                </a:tc>
              </a:tr>
              <a:tr h="1153225">
                <a:tc>
                  <a:txBody>
                    <a:bodyPr/>
                    <a:lstStyle/>
                    <a:p>
                      <a:pPr marL="0" marR="0">
                        <a:lnSpc>
                          <a:spcPct val="200000"/>
                        </a:lnSpc>
                        <a:spcBef>
                          <a:spcPts val="0"/>
                        </a:spcBef>
                        <a:spcAft>
                          <a:spcPts val="0"/>
                        </a:spcAft>
                      </a:pPr>
                      <a:r>
                        <a:rPr lang="en-US" sz="1600">
                          <a:effectLst/>
                        </a:rPr>
                        <a:t>rating_classified</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0.1178</a:t>
                      </a:r>
                      <a:r>
                        <a:rPr lang="en-US" sz="1600" baseline="30000">
                          <a:effectLst/>
                        </a:rPr>
                        <a:t>***</a:t>
                      </a:r>
                      <a:r>
                        <a:rPr lang="en-US" sz="1600">
                          <a:effectLst/>
                        </a:rPr>
                        <a:t/>
                      </a:r>
                      <a:br>
                        <a:rPr lang="en-US" sz="1600">
                          <a:effectLst/>
                        </a:rPr>
                      </a:br>
                      <a:r>
                        <a:rPr lang="en-US" sz="1600">
                          <a:effectLst/>
                        </a:rPr>
                        <a:t>[0.0243]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0.1116</a:t>
                      </a:r>
                      <a:r>
                        <a:rPr lang="en-US" sz="1600" baseline="30000">
                          <a:effectLst/>
                        </a:rPr>
                        <a:t>***</a:t>
                      </a:r>
                      <a:r>
                        <a:rPr lang="en-US" sz="1600">
                          <a:effectLst/>
                        </a:rPr>
                        <a:t/>
                      </a:r>
                      <a:br>
                        <a:rPr lang="en-US" sz="1600">
                          <a:effectLst/>
                        </a:rPr>
                      </a:br>
                      <a:r>
                        <a:rPr lang="en-US" sz="1600">
                          <a:effectLst/>
                        </a:rPr>
                        <a:t>[0.0243]</a:t>
                      </a: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a:effectLst/>
                        </a:rPr>
                        <a:t/>
                      </a:r>
                      <a:br>
                        <a:rPr lang="en-US" sz="1600">
                          <a:effectLst/>
                        </a:rPr>
                      </a:br>
                      <a:endParaRPr lang="en-US" sz="2400">
                        <a:effectLst/>
                        <a:latin typeface="Times New Roman" panose="02020603050405020304" pitchFamily="18" charset="0"/>
                        <a:ea typeface="SimSun" panose="02010600030101010101" pitchFamily="2" charset="-122"/>
                      </a:endParaRPr>
                    </a:p>
                  </a:txBody>
                  <a:tcPr marL="61193" marR="61193" marT="0" marB="0"/>
                </a:tc>
                <a:tc>
                  <a:txBody>
                    <a:bodyPr/>
                    <a:lstStyle/>
                    <a:p>
                      <a:pPr marL="0" marR="0" algn="ctr">
                        <a:lnSpc>
                          <a:spcPct val="200000"/>
                        </a:lnSpc>
                        <a:spcBef>
                          <a:spcPts val="0"/>
                        </a:spcBef>
                        <a:spcAft>
                          <a:spcPts val="0"/>
                        </a:spcAft>
                      </a:pPr>
                      <a:r>
                        <a:rPr lang="en-US" sz="1600" dirty="0">
                          <a:effectLst/>
                        </a:rPr>
                        <a:t>-0.0099</a:t>
                      </a:r>
                      <a:br>
                        <a:rPr lang="en-US" sz="1600" dirty="0">
                          <a:effectLst/>
                        </a:rPr>
                      </a:br>
                      <a:r>
                        <a:rPr lang="en-US" sz="1600" dirty="0">
                          <a:effectLst/>
                        </a:rPr>
                        <a:t>[0.0264]</a:t>
                      </a:r>
                      <a:endParaRPr lang="en-US" sz="2400" dirty="0">
                        <a:effectLst/>
                        <a:latin typeface="Times New Roman" panose="02020603050405020304" pitchFamily="18" charset="0"/>
                        <a:ea typeface="SimSun" panose="02010600030101010101" pitchFamily="2" charset="-122"/>
                      </a:endParaRPr>
                    </a:p>
                  </a:txBody>
                  <a:tcPr marL="61193" marR="61193" marT="0" marB="0"/>
                </a:tc>
              </a:tr>
            </a:tbl>
          </a:graphicData>
        </a:graphic>
      </p:graphicFrame>
      <p:sp>
        <p:nvSpPr>
          <p:cNvPr id="4" name="Slide Number Placeholder 3"/>
          <p:cNvSpPr>
            <a:spLocks noGrp="1"/>
          </p:cNvSpPr>
          <p:nvPr>
            <p:ph type="sldNum" sz="quarter" idx="12"/>
          </p:nvPr>
        </p:nvSpPr>
        <p:spPr/>
        <p:txBody>
          <a:bodyPr/>
          <a:lstStyle/>
          <a:p>
            <a:fld id="{775317A5-740B-48BD-B678-A705DAFC31D5}" type="slidenum">
              <a:rPr lang="en-CA" smtClean="0"/>
              <a:t>22</a:t>
            </a:fld>
            <a:endParaRPr lang="en-CA"/>
          </a:p>
        </p:txBody>
      </p:sp>
    </p:spTree>
    <p:extLst>
      <p:ext uri="{BB962C8B-B14F-4D97-AF65-F5344CB8AC3E}">
        <p14:creationId xmlns:p14="http://schemas.microsoft.com/office/powerpoint/2010/main" val="28809258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Results </a:t>
            </a:r>
            <a:r>
              <a:rPr lang="en-US" sz="3200" dirty="0" smtClean="0">
                <a:solidFill>
                  <a:srgbClr val="FFFFFF"/>
                </a:solidFill>
              </a:rPr>
              <a:t>(</a:t>
            </a:r>
            <a:r>
              <a:rPr lang="en-US" sz="1800" dirty="0"/>
              <a:t>Table 5 Determinants of credit cut </a:t>
            </a:r>
            <a:r>
              <a:rPr lang="en-US" sz="3200" dirty="0" smtClean="0">
                <a:solidFill>
                  <a:srgbClr val="FFFFFF"/>
                </a:solidFill>
              </a:rPr>
              <a:t>)</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23</a:t>
            </a:fld>
            <a:endParaRPr lang="en-CA"/>
          </a:p>
        </p:txBody>
      </p:sp>
      <p:sp>
        <p:nvSpPr>
          <p:cNvPr id="6" name="Content Placeholder 5"/>
          <p:cNvSpPr>
            <a:spLocks noGrp="1"/>
          </p:cNvSpPr>
          <p:nvPr>
            <p:ph idx="1"/>
          </p:nvPr>
        </p:nvSpPr>
        <p:spPr/>
        <p:txBody>
          <a:bodyPr/>
          <a:lstStyle/>
          <a:p>
            <a:endParaRPr lang="en-US" dirty="0" smtClean="0">
              <a:hlinkClick r:id="rId2" action="ppaction://hlinkfile"/>
            </a:endParaRPr>
          </a:p>
          <a:p>
            <a:endParaRPr lang="en-US" dirty="0">
              <a:hlinkClick r:id="rId2" action="ppaction://hlinkfile"/>
            </a:endParaRPr>
          </a:p>
          <a:p>
            <a:endParaRPr lang="en-US" dirty="0" smtClean="0">
              <a:hlinkClick r:id="rId2" action="ppaction://hlinkfile"/>
            </a:endParaRPr>
          </a:p>
          <a:p>
            <a:r>
              <a:rPr lang="en-US" dirty="0" smtClean="0">
                <a:hlinkClick r:id="rId2" action="ppaction://hlinkfile"/>
              </a:rPr>
              <a:t>Table 5 - Presentation20141028.xlsx</a:t>
            </a:r>
            <a:endParaRPr lang="en-US" dirty="0"/>
          </a:p>
        </p:txBody>
      </p:sp>
    </p:spTree>
    <p:extLst>
      <p:ext uri="{BB962C8B-B14F-4D97-AF65-F5344CB8AC3E}">
        <p14:creationId xmlns:p14="http://schemas.microsoft.com/office/powerpoint/2010/main" val="38748783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Results</a:t>
            </a:r>
            <a:endParaRPr lang="en-US" dirty="0"/>
          </a:p>
        </p:txBody>
      </p:sp>
      <p:sp>
        <p:nvSpPr>
          <p:cNvPr id="3" name="Content Placeholder 2"/>
          <p:cNvSpPr>
            <a:spLocks noGrp="1"/>
          </p:cNvSpPr>
          <p:nvPr>
            <p:ph idx="1"/>
          </p:nvPr>
        </p:nvSpPr>
        <p:spPr/>
        <p:txBody>
          <a:bodyPr/>
          <a:lstStyle/>
          <a:p>
            <a:r>
              <a:rPr lang="en-US" dirty="0"/>
              <a:t>T</a:t>
            </a:r>
            <a:r>
              <a:rPr lang="en-US" dirty="0" smtClean="0"/>
              <a:t>here </a:t>
            </a:r>
            <a:r>
              <a:rPr lang="en-US" dirty="0"/>
              <a:t>is no significant relationship between credit cut and  firm’s default probability after controlling for either lender’s private information or public information</a:t>
            </a:r>
            <a:endParaRPr lang="en-US" dirty="0" smtClean="0"/>
          </a:p>
          <a:p>
            <a:r>
              <a:rPr lang="en-US" dirty="0" smtClean="0"/>
              <a:t>adverse </a:t>
            </a:r>
            <a:r>
              <a:rPr lang="en-US" dirty="0"/>
              <a:t>selection and moral hazard problems are less severe than commonly believed in syndicated loan sales. </a:t>
            </a:r>
            <a:endParaRPr lang="en-US" dirty="0" smtClean="0"/>
          </a:p>
          <a:p>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24</a:t>
            </a:fld>
            <a:endParaRPr lang="en-CA"/>
          </a:p>
        </p:txBody>
      </p:sp>
    </p:spTree>
    <p:extLst>
      <p:ext uri="{BB962C8B-B14F-4D97-AF65-F5344CB8AC3E}">
        <p14:creationId xmlns:p14="http://schemas.microsoft.com/office/powerpoint/2010/main" val="36138807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Results</a:t>
            </a:r>
            <a:endParaRPr lang="en-US" dirty="0"/>
          </a:p>
        </p:txBody>
      </p:sp>
      <p:sp>
        <p:nvSpPr>
          <p:cNvPr id="3" name="Content Placeholder 2"/>
          <p:cNvSpPr>
            <a:spLocks noGrp="1"/>
          </p:cNvSpPr>
          <p:nvPr>
            <p:ph idx="1"/>
          </p:nvPr>
        </p:nvSpPr>
        <p:spPr/>
        <p:txBody>
          <a:bodyPr/>
          <a:lstStyle/>
          <a:p>
            <a:r>
              <a:rPr lang="en-US" dirty="0" smtClean="0"/>
              <a:t>Credit </a:t>
            </a:r>
            <a:r>
              <a:rPr lang="en-US" dirty="0"/>
              <a:t>cuts are less likely to be driven by credit quality problems or information asymmetry but are more likely to be driven by lenders’ funding needs and liquidity shocks to the lenders. </a:t>
            </a:r>
          </a:p>
          <a:p>
            <a:r>
              <a:rPr lang="en-US" dirty="0"/>
              <a:t>C</a:t>
            </a:r>
            <a:r>
              <a:rPr lang="en-US" dirty="0" smtClean="0"/>
              <a:t>redit </a:t>
            </a:r>
            <a:r>
              <a:rPr lang="en-US" dirty="0"/>
              <a:t>sales are partially driven by demand for high-yield performing loans from institutional investors. </a:t>
            </a:r>
            <a:endParaRPr lang="en-US" dirty="0" smtClean="0"/>
          </a:p>
        </p:txBody>
      </p:sp>
      <p:sp>
        <p:nvSpPr>
          <p:cNvPr id="4" name="Slide Number Placeholder 3"/>
          <p:cNvSpPr>
            <a:spLocks noGrp="1"/>
          </p:cNvSpPr>
          <p:nvPr>
            <p:ph type="sldNum" sz="quarter" idx="12"/>
          </p:nvPr>
        </p:nvSpPr>
        <p:spPr/>
        <p:txBody>
          <a:bodyPr/>
          <a:lstStyle/>
          <a:p>
            <a:fld id="{775317A5-740B-48BD-B678-A705DAFC31D5}" type="slidenum">
              <a:rPr lang="en-CA" smtClean="0"/>
              <a:t>25</a:t>
            </a:fld>
            <a:endParaRPr lang="en-CA"/>
          </a:p>
        </p:txBody>
      </p:sp>
    </p:spTree>
    <p:extLst>
      <p:ext uri="{BB962C8B-B14F-4D97-AF65-F5344CB8AC3E}">
        <p14:creationId xmlns:p14="http://schemas.microsoft.com/office/powerpoint/2010/main" val="2775877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Results</a:t>
            </a:r>
            <a:endParaRPr lang="en-US" dirty="0"/>
          </a:p>
        </p:txBody>
      </p:sp>
      <p:sp>
        <p:nvSpPr>
          <p:cNvPr id="3" name="Content Placeholder 2"/>
          <p:cNvSpPr>
            <a:spLocks noGrp="1"/>
          </p:cNvSpPr>
          <p:nvPr>
            <p:ph idx="1"/>
          </p:nvPr>
        </p:nvSpPr>
        <p:spPr/>
        <p:txBody>
          <a:bodyPr/>
          <a:lstStyle/>
          <a:p>
            <a:r>
              <a:rPr lang="en-US" dirty="0"/>
              <a:t>The ability of the buyers to pick loans with performing internal ratings suggests that lenders have shared their private information with the buyers during the due diligence process. </a:t>
            </a:r>
          </a:p>
          <a:p>
            <a:pPr marL="0" indent="0">
              <a:buNone/>
            </a:pP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26</a:t>
            </a:fld>
            <a:endParaRPr lang="en-CA"/>
          </a:p>
        </p:txBody>
      </p:sp>
    </p:spTree>
    <p:extLst>
      <p:ext uri="{BB962C8B-B14F-4D97-AF65-F5344CB8AC3E}">
        <p14:creationId xmlns:p14="http://schemas.microsoft.com/office/powerpoint/2010/main" val="2976307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a:t>
            </a:r>
            <a:r>
              <a:rPr lang="en-US" dirty="0"/>
              <a:t>R</a:t>
            </a:r>
            <a:r>
              <a:rPr lang="en-US" dirty="0" smtClean="0"/>
              <a:t>esearch </a:t>
            </a:r>
            <a:r>
              <a:rPr lang="en-US" dirty="0"/>
              <a:t>V</a:t>
            </a:r>
            <a:r>
              <a:rPr lang="en-US" dirty="0" smtClean="0"/>
              <a:t>enues</a:t>
            </a:r>
            <a:endParaRPr lang="en-US" dirty="0"/>
          </a:p>
        </p:txBody>
      </p:sp>
      <p:sp>
        <p:nvSpPr>
          <p:cNvPr id="3" name="Content Placeholder 2"/>
          <p:cNvSpPr>
            <a:spLocks noGrp="1"/>
          </p:cNvSpPr>
          <p:nvPr>
            <p:ph idx="1"/>
          </p:nvPr>
        </p:nvSpPr>
        <p:spPr/>
        <p:txBody>
          <a:bodyPr/>
          <a:lstStyle/>
          <a:p>
            <a:r>
              <a:rPr lang="en-US" sz="2800" dirty="0" smtClean="0"/>
              <a:t>Robustness: controlling </a:t>
            </a:r>
            <a:r>
              <a:rPr lang="en-US" sz="2800" dirty="0" err="1" smtClean="0"/>
              <a:t>endogeneity</a:t>
            </a:r>
            <a:r>
              <a:rPr lang="en-US" sz="2800" dirty="0" smtClean="0"/>
              <a:t> of credit cut</a:t>
            </a:r>
          </a:p>
          <a:p>
            <a:r>
              <a:rPr lang="en-US" sz="2800" dirty="0" smtClean="0"/>
              <a:t>Focus on credit sales and securitization (secondary loan trading data)</a:t>
            </a:r>
          </a:p>
          <a:p>
            <a:r>
              <a:rPr lang="en-US" sz="2800" dirty="0" smtClean="0"/>
              <a:t>Identify loan amendments (maturity, loan amount, pricing </a:t>
            </a:r>
            <a:r>
              <a:rPr lang="en-US" sz="2800" dirty="0" err="1" smtClean="0"/>
              <a:t>etc</a:t>
            </a:r>
            <a:r>
              <a:rPr lang="en-US" sz="2800" dirty="0" smtClean="0"/>
              <a:t>) </a:t>
            </a:r>
          </a:p>
          <a:p>
            <a:r>
              <a:rPr lang="en-US" sz="2800" dirty="0" smtClean="0"/>
              <a:t>Explore results at different levels: facility level, facility lender level, </a:t>
            </a:r>
            <a:r>
              <a:rPr lang="en-US" sz="2800" dirty="0" smtClean="0"/>
              <a:t>&amp; </a:t>
            </a:r>
            <a:r>
              <a:rPr lang="en-US" sz="2800" dirty="0" smtClean="0"/>
              <a:t>lender level</a:t>
            </a:r>
          </a:p>
          <a:p>
            <a:r>
              <a:rPr lang="en-US" sz="2800" dirty="0" smtClean="0"/>
              <a:t>Credit increase</a:t>
            </a:r>
          </a:p>
          <a:p>
            <a:r>
              <a:rPr lang="en-US" sz="2800" dirty="0" smtClean="0"/>
              <a:t>Other outcome variables: corporate governance, corporate events, etc.</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27</a:t>
            </a:fld>
            <a:endParaRPr lang="en-CA"/>
          </a:p>
        </p:txBody>
      </p:sp>
    </p:spTree>
    <p:extLst>
      <p:ext uri="{BB962C8B-B14F-4D97-AF65-F5344CB8AC3E}">
        <p14:creationId xmlns:p14="http://schemas.microsoft.com/office/powerpoint/2010/main" val="2349831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lstStyle/>
          <a:p>
            <a:r>
              <a:rPr lang="en-US" dirty="0" smtClean="0"/>
              <a:t>Utilize a new database to explore credit cuts by lenders in syndicated </a:t>
            </a:r>
            <a:r>
              <a:rPr lang="en-US" dirty="0" smtClean="0"/>
              <a:t>loans </a:t>
            </a:r>
            <a:endParaRPr lang="en-US" dirty="0" smtClean="0"/>
          </a:p>
          <a:p>
            <a:r>
              <a:rPr lang="en-US" dirty="0" smtClean="0"/>
              <a:t>Adverse selection problem may not be as severe as what is generally believed in loan sales and securitization</a:t>
            </a:r>
          </a:p>
          <a:p>
            <a:r>
              <a:rPr lang="en-US" dirty="0" smtClean="0"/>
              <a:t>Open up new research venues to help further understand how creditors can affect corporate </a:t>
            </a:r>
            <a:r>
              <a:rPr lang="en-US" dirty="0" smtClean="0"/>
              <a:t>performance </a:t>
            </a:r>
            <a:r>
              <a:rPr lang="en-US" dirty="0" smtClean="0"/>
              <a:t>and other aspects</a:t>
            </a:r>
            <a:r>
              <a:rPr lang="en-US" dirty="0" smtClean="0"/>
              <a:t>  </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28</a:t>
            </a:fld>
            <a:endParaRPr lang="en-CA"/>
          </a:p>
        </p:txBody>
      </p:sp>
    </p:spTree>
    <p:extLst>
      <p:ext uri="{BB962C8B-B14F-4D97-AF65-F5344CB8AC3E}">
        <p14:creationId xmlns:p14="http://schemas.microsoft.com/office/powerpoint/2010/main" val="3995589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概述</a:t>
            </a:r>
            <a:endParaRPr lang="en-US" dirty="0"/>
          </a:p>
        </p:txBody>
      </p:sp>
      <p:sp>
        <p:nvSpPr>
          <p:cNvPr id="3" name="Content Placeholder 2"/>
          <p:cNvSpPr>
            <a:spLocks noGrp="1"/>
          </p:cNvSpPr>
          <p:nvPr>
            <p:ph idx="1"/>
          </p:nvPr>
        </p:nvSpPr>
        <p:spPr/>
        <p:txBody>
          <a:bodyPr/>
          <a:lstStyle/>
          <a:p>
            <a:r>
              <a:rPr lang="zh-CN" altLang="en-US" dirty="0" smtClean="0"/>
              <a:t>我们的研究</a:t>
            </a:r>
            <a:endParaRPr lang="en-US" altLang="zh-CN" dirty="0" smtClean="0"/>
          </a:p>
          <a:p>
            <a:pPr lvl="1"/>
            <a:r>
              <a:rPr lang="zh-CN" altLang="en-US" dirty="0" smtClean="0"/>
              <a:t>利用</a:t>
            </a:r>
            <a:r>
              <a:rPr lang="zh-CN" altLang="en-US" dirty="0"/>
              <a:t>美</a:t>
            </a:r>
            <a:r>
              <a:rPr lang="zh-CN" altLang="en-US" dirty="0" smtClean="0"/>
              <a:t>国银行风险监控的特殊数据推演银团贷款二级交易的细节，重新审查二级市场交易对公司的影响</a:t>
            </a:r>
            <a:endParaRPr lang="en-US" altLang="zh-CN" dirty="0" smtClean="0"/>
          </a:p>
          <a:p>
            <a:pPr lvl="1"/>
            <a:r>
              <a:rPr lang="zh-CN" altLang="en-US" dirty="0"/>
              <a:t>重</a:t>
            </a:r>
            <a:r>
              <a:rPr lang="zh-CN" altLang="en-US" dirty="0" smtClean="0"/>
              <a:t>新定义信用减持</a:t>
            </a:r>
            <a:endParaRPr lang="en-US" altLang="zh-CN" dirty="0" smtClean="0"/>
          </a:p>
          <a:p>
            <a:pPr lvl="1"/>
            <a:r>
              <a:rPr lang="zh-CN" altLang="en-US" dirty="0" smtClean="0"/>
              <a:t>打开这一研究领域新的方法</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3</a:t>
            </a:fld>
            <a:endParaRPr lang="en-CA"/>
          </a:p>
        </p:txBody>
      </p:sp>
    </p:spTree>
    <p:extLst>
      <p:ext uri="{BB962C8B-B14F-4D97-AF65-F5344CB8AC3E}">
        <p14:creationId xmlns:p14="http://schemas.microsoft.com/office/powerpoint/2010/main" val="3927506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p:txBody>
          <a:bodyPr/>
          <a:lstStyle/>
          <a:p>
            <a:r>
              <a:rPr lang="en-US" dirty="0" smtClean="0">
                <a:latin typeface="+mj-lt"/>
              </a:rPr>
              <a:t>Traditional theory suggests that bank loans are not salable (</a:t>
            </a:r>
            <a:r>
              <a:rPr lang="en-US" altLang="zh-CN" dirty="0" err="1">
                <a:latin typeface="+mj-lt"/>
                <a:ea typeface="SimSun" panose="02010600030101010101" pitchFamily="2" charset="-122"/>
                <a:cs typeface="Times New Roman" panose="02020603050405020304" pitchFamily="18" charset="0"/>
                <a:hlinkClick r:id="rId3" tooltip="Ramakrishnan, 1984 #1474"/>
              </a:rPr>
              <a:t>Ramakrishnan</a:t>
            </a:r>
            <a:r>
              <a:rPr lang="en-US" altLang="zh-CN" dirty="0">
                <a:latin typeface="+mj-lt"/>
                <a:ea typeface="SimSun" panose="02010600030101010101" pitchFamily="2" charset="-122"/>
                <a:cs typeface="Times New Roman" panose="02020603050405020304" pitchFamily="18" charset="0"/>
                <a:hlinkClick r:id="rId3" tooltip="Ramakrishnan, 1984 #1474"/>
              </a:rPr>
              <a:t> and </a:t>
            </a:r>
            <a:r>
              <a:rPr lang="en-US" altLang="zh-CN" dirty="0" err="1">
                <a:latin typeface="+mj-lt"/>
                <a:ea typeface="SimSun" panose="02010600030101010101" pitchFamily="2" charset="-122"/>
                <a:cs typeface="Times New Roman" panose="02020603050405020304" pitchFamily="18" charset="0"/>
                <a:hlinkClick r:id="rId3" tooltip="Ramakrishnan, 1984 #1474"/>
              </a:rPr>
              <a:t>Thakor</a:t>
            </a:r>
            <a:r>
              <a:rPr lang="en-US" altLang="zh-CN" dirty="0">
                <a:latin typeface="+mj-lt"/>
                <a:ea typeface="SimSun" panose="02010600030101010101" pitchFamily="2" charset="-122"/>
                <a:cs typeface="Times New Roman" panose="02020603050405020304" pitchFamily="18" charset="0"/>
                <a:hlinkClick r:id="rId3" tooltip="Ramakrishnan, 1984 #1474"/>
              </a:rPr>
              <a:t>, 1984</a:t>
            </a:r>
            <a:r>
              <a:rPr lang="en-US" altLang="zh-CN" dirty="0">
                <a:latin typeface="+mj-lt"/>
                <a:ea typeface="SimSun" panose="02010600030101010101" pitchFamily="2" charset="-122"/>
                <a:cs typeface="Times New Roman" panose="02020603050405020304" pitchFamily="18" charset="0"/>
              </a:rPr>
              <a:t>; </a:t>
            </a:r>
            <a:r>
              <a:rPr lang="en-US" altLang="zh-CN" dirty="0">
                <a:latin typeface="+mj-lt"/>
                <a:ea typeface="SimSun" panose="02010600030101010101" pitchFamily="2" charset="-122"/>
                <a:cs typeface="Times New Roman" panose="02020603050405020304" pitchFamily="18" charset="0"/>
                <a:hlinkClick r:id="rId4" tooltip="Boyd, 1986 #1481"/>
              </a:rPr>
              <a:t>Boyd and Prescott, 1986</a:t>
            </a:r>
            <a:r>
              <a:rPr lang="en-US" altLang="zh-CN" dirty="0">
                <a:latin typeface="+mj-lt"/>
                <a:ea typeface="SimSun" panose="02010600030101010101" pitchFamily="2" charset="-122"/>
                <a:cs typeface="Times New Roman" panose="02020603050405020304" pitchFamily="18" charset="0"/>
              </a:rPr>
              <a:t>; </a:t>
            </a:r>
            <a:r>
              <a:rPr lang="en-US" altLang="zh-CN" dirty="0">
                <a:latin typeface="+mj-lt"/>
                <a:ea typeface="SimSun" panose="02010600030101010101" pitchFamily="2" charset="-122"/>
                <a:cs typeface="Times New Roman" panose="02020603050405020304" pitchFamily="18" charset="0"/>
                <a:hlinkClick r:id="rId5" tooltip="Diamond, 1991 #1479"/>
              </a:rPr>
              <a:t>Diamond, </a:t>
            </a:r>
            <a:r>
              <a:rPr lang="en-US" altLang="zh-CN" dirty="0" smtClean="0">
                <a:latin typeface="+mj-lt"/>
                <a:ea typeface="SimSun" panose="02010600030101010101" pitchFamily="2" charset="-122"/>
                <a:cs typeface="Times New Roman" panose="02020603050405020304" pitchFamily="18" charset="0"/>
                <a:hlinkClick r:id="rId5" tooltip="Diamond, 1991 #1479"/>
              </a:rPr>
              <a:t>1991</a:t>
            </a:r>
            <a:r>
              <a:rPr lang="en-US" altLang="zh-CN" dirty="0" smtClean="0">
                <a:latin typeface="+mj-lt"/>
                <a:ea typeface="SimSun" panose="02010600030101010101" pitchFamily="2" charset="-122"/>
                <a:cs typeface="Times New Roman" panose="02020603050405020304" pitchFamily="18" charset="0"/>
              </a:rPr>
              <a:t>)</a:t>
            </a:r>
          </a:p>
          <a:p>
            <a:r>
              <a:rPr lang="en-US" dirty="0">
                <a:latin typeface="+mj-lt"/>
              </a:rPr>
              <a:t>A number of theoretical studies point out that the agency problems could be exacerbated during the loan sales and securitization </a:t>
            </a:r>
            <a:r>
              <a:rPr lang="en-US" dirty="0" smtClean="0">
                <a:latin typeface="+mj-lt"/>
              </a:rPr>
              <a:t>process (</a:t>
            </a:r>
            <a:r>
              <a:rPr lang="en-US" dirty="0" err="1">
                <a:latin typeface="+mj-lt"/>
                <a:hlinkClick r:id="rId6" action="ppaction://hlinkfile" tooltip="Pennacchi, 1988 #1350"/>
              </a:rPr>
              <a:t>Pennacchi</a:t>
            </a:r>
            <a:r>
              <a:rPr lang="en-US" dirty="0">
                <a:latin typeface="+mj-lt"/>
                <a:hlinkClick r:id="rId6" action="ppaction://hlinkfile" tooltip="Pennacchi, 1988 #1350"/>
              </a:rPr>
              <a:t>, 1988</a:t>
            </a:r>
            <a:r>
              <a:rPr lang="en-US" dirty="0">
                <a:latin typeface="+mj-lt"/>
              </a:rPr>
              <a:t>; </a:t>
            </a:r>
            <a:r>
              <a:rPr lang="en-US" dirty="0">
                <a:latin typeface="+mj-lt"/>
                <a:hlinkClick r:id="rId7" action="ppaction://hlinkfile" tooltip="Gorton, 1995 #1472"/>
              </a:rPr>
              <a:t>Gorton and </a:t>
            </a:r>
            <a:r>
              <a:rPr lang="en-US" dirty="0" err="1">
                <a:latin typeface="+mj-lt"/>
                <a:hlinkClick r:id="rId7" action="ppaction://hlinkfile" tooltip="Gorton, 1995 #1472"/>
              </a:rPr>
              <a:t>Pennacchi</a:t>
            </a:r>
            <a:r>
              <a:rPr lang="en-US" dirty="0">
                <a:latin typeface="+mj-lt"/>
                <a:hlinkClick r:id="rId7" action="ppaction://hlinkfile" tooltip="Gorton, 1995 #1472"/>
              </a:rPr>
              <a:t>, 1995</a:t>
            </a:r>
            <a:r>
              <a:rPr lang="en-US" dirty="0">
                <a:latin typeface="+mj-lt"/>
              </a:rPr>
              <a:t>; </a:t>
            </a:r>
            <a:r>
              <a:rPr lang="en-US" dirty="0" err="1">
                <a:latin typeface="+mj-lt"/>
                <a:hlinkClick r:id="rId8" action="ppaction://hlinkfile" tooltip="Parlour, 2008 #1470"/>
              </a:rPr>
              <a:t>Parlour</a:t>
            </a:r>
            <a:r>
              <a:rPr lang="en-US" dirty="0">
                <a:latin typeface="+mj-lt"/>
                <a:hlinkClick r:id="rId8" action="ppaction://hlinkfile" tooltip="Parlour, 2008 #1470"/>
              </a:rPr>
              <a:t> and </a:t>
            </a:r>
            <a:r>
              <a:rPr lang="en-US" dirty="0" err="1">
                <a:latin typeface="+mj-lt"/>
                <a:hlinkClick r:id="rId8" action="ppaction://hlinkfile" tooltip="Parlour, 2008 #1470"/>
              </a:rPr>
              <a:t>Plantin</a:t>
            </a:r>
            <a:r>
              <a:rPr lang="en-US" dirty="0">
                <a:latin typeface="+mj-lt"/>
                <a:hlinkClick r:id="rId8" action="ppaction://hlinkfile" tooltip="Parlour, 2008 #1470"/>
              </a:rPr>
              <a:t>, </a:t>
            </a:r>
            <a:r>
              <a:rPr lang="en-US" dirty="0" smtClean="0">
                <a:latin typeface="+mj-lt"/>
                <a:hlinkClick r:id="rId8" action="ppaction://hlinkfile" tooltip="Parlour, 2008 #1470"/>
              </a:rPr>
              <a:t>2008</a:t>
            </a:r>
            <a:r>
              <a:rPr lang="en-US" dirty="0" smtClean="0">
                <a:latin typeface="+mj-lt"/>
              </a:rPr>
              <a:t>)</a:t>
            </a:r>
            <a:endParaRPr lang="en-US" dirty="0">
              <a:latin typeface="+mj-lt"/>
            </a:endParaRPr>
          </a:p>
        </p:txBody>
      </p:sp>
      <p:sp>
        <p:nvSpPr>
          <p:cNvPr id="4" name="Slide Number Placeholder 3"/>
          <p:cNvSpPr>
            <a:spLocks noGrp="1"/>
          </p:cNvSpPr>
          <p:nvPr>
            <p:ph type="sldNum" sz="quarter" idx="12"/>
          </p:nvPr>
        </p:nvSpPr>
        <p:spPr/>
        <p:txBody>
          <a:bodyPr/>
          <a:lstStyle/>
          <a:p>
            <a:fld id="{775317A5-740B-48BD-B678-A705DAFC31D5}" type="slidenum">
              <a:rPr lang="en-CA" smtClean="0"/>
              <a:t>4</a:t>
            </a:fld>
            <a:endParaRPr lang="en-CA"/>
          </a:p>
        </p:txBody>
      </p:sp>
      <p:sp>
        <p:nvSpPr>
          <p:cNvPr id="5" name="Rectangle 1"/>
          <p:cNvSpPr>
            <a:spLocks noChangeArrowheads="1"/>
          </p:cNvSpPr>
          <p:nvPr/>
        </p:nvSpPr>
        <p:spPr bwMode="auto">
          <a:xfrm>
            <a:off x="0" y="-138499"/>
            <a:ext cx="2648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a:t>
            </a:r>
            <a:r>
              <a:rPr kumimoji="0" lang="en-US" altLang="zh-CN" sz="8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44228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a:xfrm>
            <a:off x="467544" y="1340768"/>
            <a:ext cx="8229600" cy="4949825"/>
          </a:xfrm>
        </p:spPr>
        <p:txBody>
          <a:bodyPr/>
          <a:lstStyle/>
          <a:p>
            <a:r>
              <a:rPr lang="en-US" dirty="0" smtClean="0"/>
              <a:t>Empirical studies on this topic yield </a:t>
            </a:r>
            <a:r>
              <a:rPr lang="en-US" dirty="0"/>
              <a:t>mixed </a:t>
            </a:r>
            <a:r>
              <a:rPr lang="en-US" dirty="0" smtClean="0"/>
              <a:t>results. On the one hand,</a:t>
            </a:r>
          </a:p>
          <a:p>
            <a:pPr lvl="1"/>
            <a:r>
              <a:rPr lang="en-US" sz="2400" dirty="0" err="1"/>
              <a:t>Bord</a:t>
            </a:r>
            <a:r>
              <a:rPr lang="en-US" sz="2400" dirty="0"/>
              <a:t> and Santos (</a:t>
            </a:r>
            <a:r>
              <a:rPr lang="en-US" sz="2400" dirty="0" smtClean="0"/>
              <a:t>2014) &amp; Wang </a:t>
            </a:r>
            <a:r>
              <a:rPr lang="en-US" sz="2400" dirty="0"/>
              <a:t>and Xia (</a:t>
            </a:r>
            <a:r>
              <a:rPr lang="en-US" sz="2400" dirty="0" smtClean="0">
                <a:hlinkClick r:id="rId2" action="ppaction://hlinkfile" tooltip="Wang, 2014 #1485"/>
              </a:rPr>
              <a:t>2014</a:t>
            </a:r>
            <a:r>
              <a:rPr lang="en-US" sz="2400" dirty="0" smtClean="0"/>
              <a:t> RFS):  </a:t>
            </a:r>
            <a:r>
              <a:rPr lang="en-US" sz="2400" dirty="0"/>
              <a:t>securitization-active banks impose looser covenants in the original loan contract and exert less effort on monitoring after loan origination leading to more firm risk </a:t>
            </a:r>
            <a:r>
              <a:rPr lang="en-US" sz="2400" dirty="0" smtClean="0"/>
              <a:t>taking.</a:t>
            </a:r>
          </a:p>
          <a:p>
            <a:pPr lvl="1"/>
            <a:r>
              <a:rPr lang="en-US" sz="2400" dirty="0" err="1" smtClean="0"/>
              <a:t>Kamstra</a:t>
            </a:r>
            <a:r>
              <a:rPr lang="en-US" sz="2400" dirty="0" smtClean="0"/>
              <a:t>, Roberts, and Shao (2013 JF): higher ex ante probability of loan sale leads to higher cost of debt.</a:t>
            </a:r>
          </a:p>
          <a:p>
            <a:pPr lvl="1"/>
            <a:r>
              <a:rPr lang="en-US" sz="2400" dirty="0" smtClean="0"/>
              <a:t> Deng, Li, Lobo and Shao (2014): Corporate’s accounting conservatism significantly reduces after loan sales. </a:t>
            </a:r>
          </a:p>
        </p:txBody>
      </p:sp>
      <p:sp>
        <p:nvSpPr>
          <p:cNvPr id="4" name="Slide Number Placeholder 3"/>
          <p:cNvSpPr>
            <a:spLocks noGrp="1"/>
          </p:cNvSpPr>
          <p:nvPr>
            <p:ph type="sldNum" sz="quarter" idx="12"/>
          </p:nvPr>
        </p:nvSpPr>
        <p:spPr/>
        <p:txBody>
          <a:bodyPr/>
          <a:lstStyle/>
          <a:p>
            <a:fld id="{775317A5-740B-48BD-B678-A705DAFC31D5}" type="slidenum">
              <a:rPr lang="en-CA" smtClean="0"/>
              <a:t>5</a:t>
            </a:fld>
            <a:endParaRPr lang="en-CA"/>
          </a:p>
        </p:txBody>
      </p:sp>
    </p:spTree>
    <p:extLst>
      <p:ext uri="{BB962C8B-B14F-4D97-AF65-F5344CB8AC3E}">
        <p14:creationId xmlns:p14="http://schemas.microsoft.com/office/powerpoint/2010/main" val="18166343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 </a:t>
            </a:r>
            <a:endParaRPr lang="en-US" dirty="0"/>
          </a:p>
        </p:txBody>
      </p:sp>
      <p:sp>
        <p:nvSpPr>
          <p:cNvPr id="3" name="Content Placeholder 2"/>
          <p:cNvSpPr>
            <a:spLocks noGrp="1"/>
          </p:cNvSpPr>
          <p:nvPr>
            <p:ph idx="1"/>
          </p:nvPr>
        </p:nvSpPr>
        <p:spPr/>
        <p:txBody>
          <a:bodyPr/>
          <a:lstStyle/>
          <a:p>
            <a:pPr marL="342900" lvl="1" indent="-342900">
              <a:buFontTx/>
              <a:buChar char="•"/>
            </a:pPr>
            <a:r>
              <a:rPr lang="en-US" sz="3200" dirty="0" smtClean="0">
                <a:ea typeface="+mn-ea"/>
                <a:cs typeface="+mn-cs"/>
              </a:rPr>
              <a:t>But on the other hand,</a:t>
            </a:r>
          </a:p>
          <a:p>
            <a:pPr marL="400050" lvl="2" indent="0">
              <a:buNone/>
            </a:pPr>
            <a:r>
              <a:rPr lang="en-US" dirty="0" smtClean="0">
                <a:ea typeface="+mn-ea"/>
                <a:cs typeface="+mn-cs"/>
              </a:rPr>
              <a:t>agency </a:t>
            </a:r>
            <a:r>
              <a:rPr lang="en-US" dirty="0">
                <a:ea typeface="+mn-ea"/>
                <a:cs typeface="+mn-cs"/>
              </a:rPr>
              <a:t>problems </a:t>
            </a:r>
            <a:r>
              <a:rPr lang="en-US" dirty="0" smtClean="0">
                <a:ea typeface="+mn-ea"/>
                <a:cs typeface="+mn-cs"/>
              </a:rPr>
              <a:t>in loan sales should </a:t>
            </a:r>
            <a:r>
              <a:rPr lang="en-US" dirty="0">
                <a:ea typeface="+mn-ea"/>
                <a:cs typeface="+mn-cs"/>
              </a:rPr>
              <a:t>have </a:t>
            </a:r>
            <a:r>
              <a:rPr lang="en-US" dirty="0" smtClean="0">
                <a:ea typeface="+mn-ea"/>
                <a:cs typeface="+mn-cs"/>
              </a:rPr>
              <a:t>been addressed in the original loan </a:t>
            </a:r>
            <a:r>
              <a:rPr lang="en-US" dirty="0">
                <a:ea typeface="+mn-ea"/>
                <a:cs typeface="+mn-cs"/>
              </a:rPr>
              <a:t>contract </a:t>
            </a:r>
            <a:r>
              <a:rPr lang="en-US" dirty="0" smtClean="0">
                <a:ea typeface="+mn-ea"/>
                <a:cs typeface="+mn-cs"/>
              </a:rPr>
              <a:t>design and/or by </a:t>
            </a:r>
            <a:r>
              <a:rPr lang="en-US" dirty="0">
                <a:ea typeface="+mn-ea"/>
                <a:cs typeface="+mn-cs"/>
              </a:rPr>
              <a:t>lead banks’ loan share </a:t>
            </a:r>
            <a:r>
              <a:rPr lang="en-US" dirty="0" smtClean="0">
                <a:ea typeface="+mn-ea"/>
                <a:cs typeface="+mn-cs"/>
              </a:rPr>
              <a:t>retention. </a:t>
            </a:r>
            <a:endParaRPr lang="en-US" dirty="0">
              <a:ea typeface="+mn-ea"/>
              <a:cs typeface="+mn-cs"/>
            </a:endParaRPr>
          </a:p>
          <a:p>
            <a:pPr lvl="1"/>
            <a:r>
              <a:rPr lang="en-US" sz="2400" dirty="0" smtClean="0">
                <a:hlinkClick r:id="rId2" action="ppaction://hlinkfile" tooltip="Drucker, 2009 #1447"/>
              </a:rPr>
              <a:t>Drucker </a:t>
            </a:r>
            <a:r>
              <a:rPr lang="en-US" sz="2400" dirty="0">
                <a:hlinkClick r:id="rId2" action="ppaction://hlinkfile" tooltip="Drucker, 2009 #1447"/>
              </a:rPr>
              <a:t>and </a:t>
            </a:r>
            <a:r>
              <a:rPr lang="en-US" sz="2400" dirty="0" err="1" smtClean="0">
                <a:hlinkClick r:id="rId2" action="ppaction://hlinkfile" tooltip="Drucker, 2009 #1447"/>
              </a:rPr>
              <a:t>Puri</a:t>
            </a:r>
            <a:r>
              <a:rPr lang="en-US" sz="2400" dirty="0" smtClean="0">
                <a:hlinkClick r:id="rId2" action="ppaction://hlinkfile" tooltip="Drucker, 2009 #1447"/>
              </a:rPr>
              <a:t> (2009</a:t>
            </a:r>
            <a:r>
              <a:rPr lang="en-US" sz="2400" dirty="0" smtClean="0"/>
              <a:t>): sold loans have more restrictive financial covenants than unsold loans</a:t>
            </a:r>
          </a:p>
          <a:p>
            <a:pPr lvl="1"/>
            <a:r>
              <a:rPr lang="en-US" sz="2400" dirty="0" smtClean="0"/>
              <a:t> </a:t>
            </a:r>
            <a:r>
              <a:rPr lang="en-US" sz="2400" dirty="0" smtClean="0">
                <a:hlinkClick r:id="rId3" action="ppaction://hlinkfile" tooltip="Dennis, 2000 #1480"/>
              </a:rPr>
              <a:t>Dennis </a:t>
            </a:r>
            <a:r>
              <a:rPr lang="en-US" sz="2400" dirty="0">
                <a:hlinkClick r:id="rId3" action="ppaction://hlinkfile" tooltip="Dennis, 2000 #1480"/>
              </a:rPr>
              <a:t>and </a:t>
            </a:r>
            <a:r>
              <a:rPr lang="en-US" sz="2400" dirty="0" err="1" smtClean="0">
                <a:hlinkClick r:id="rId3" action="ppaction://hlinkfile" tooltip="Dennis, 2000 #1480"/>
              </a:rPr>
              <a:t>Mullineaux</a:t>
            </a:r>
            <a:r>
              <a:rPr lang="en-US" sz="2400" dirty="0" smtClean="0">
                <a:hlinkClick r:id="rId3" action="ppaction://hlinkfile" tooltip="Dennis, 2000 #1480"/>
              </a:rPr>
              <a:t> (2000</a:t>
            </a:r>
            <a:r>
              <a:rPr lang="en-US" sz="2400" dirty="0" smtClean="0"/>
              <a:t>); </a:t>
            </a:r>
            <a:r>
              <a:rPr lang="en-US" sz="2400" dirty="0" smtClean="0">
                <a:hlinkClick r:id="rId4" action="ppaction://hlinkfile" tooltip="Sufi, 2007 #1471"/>
              </a:rPr>
              <a:t>Sufi (2007</a:t>
            </a:r>
            <a:r>
              <a:rPr lang="en-US" sz="2400" dirty="0" smtClean="0"/>
              <a:t>); </a:t>
            </a:r>
            <a:r>
              <a:rPr lang="en-US" sz="2400" dirty="0" err="1" smtClean="0">
                <a:hlinkClick r:id="rId5" action="ppaction://hlinkfile" tooltip="Ivashina, 2009 #1436"/>
              </a:rPr>
              <a:t>Ivashina</a:t>
            </a:r>
            <a:r>
              <a:rPr lang="en-US" sz="2400" dirty="0" smtClean="0">
                <a:hlinkClick r:id="rId5" action="ppaction://hlinkfile" tooltip="Ivashina, 2009 #1436"/>
              </a:rPr>
              <a:t> (2009</a:t>
            </a:r>
            <a:r>
              <a:rPr lang="en-US" sz="2400" dirty="0" smtClean="0"/>
              <a:t>); </a:t>
            </a:r>
            <a:r>
              <a:rPr lang="en-US" sz="2400" dirty="0">
                <a:hlinkClick r:id="rId6" action="ppaction://hlinkfile" tooltip="Winton, 2012 #1458"/>
              </a:rPr>
              <a:t>Winton and </a:t>
            </a:r>
            <a:r>
              <a:rPr lang="en-US" sz="2400" dirty="0" err="1" smtClean="0">
                <a:hlinkClick r:id="rId6" action="ppaction://hlinkfile" tooltip="Winton, 2012 #1458"/>
              </a:rPr>
              <a:t>Yerramilli</a:t>
            </a:r>
            <a:r>
              <a:rPr lang="en-US" sz="2400" dirty="0" smtClean="0">
                <a:hlinkClick r:id="rId6" action="ppaction://hlinkfile" tooltip="Winton, 2012 #1458"/>
              </a:rPr>
              <a:t> (2012</a:t>
            </a:r>
            <a:r>
              <a:rPr lang="en-US" sz="2400" dirty="0" smtClean="0"/>
              <a:t>): lead banks retain higher percentage of loans when loans are riskier</a:t>
            </a:r>
          </a:p>
          <a:p>
            <a:pPr lvl="1"/>
            <a:r>
              <a:rPr lang="en-US" sz="2400" u="sng" dirty="0" err="1"/>
              <a:t>Benmelech</a:t>
            </a:r>
            <a:r>
              <a:rPr lang="en-US" sz="2400" u="sng" dirty="0"/>
              <a:t>, </a:t>
            </a:r>
            <a:r>
              <a:rPr lang="en-US" sz="2400" u="sng" dirty="0" err="1"/>
              <a:t>Dlugosz</a:t>
            </a:r>
            <a:r>
              <a:rPr lang="en-US" sz="2400" u="sng" dirty="0"/>
              <a:t>, and </a:t>
            </a:r>
            <a:r>
              <a:rPr lang="en-US" sz="2400" u="sng" dirty="0" err="1"/>
              <a:t>Ivashina</a:t>
            </a:r>
            <a:r>
              <a:rPr lang="en-US" sz="2400" u="sng" dirty="0"/>
              <a:t> (</a:t>
            </a:r>
            <a:r>
              <a:rPr lang="en-US" sz="2400" u="sng" dirty="0" smtClean="0"/>
              <a:t>2012): </a:t>
            </a:r>
            <a:r>
              <a:rPr lang="en-US" sz="2400" dirty="0" smtClean="0"/>
              <a:t>does not find evidence that firm performance get worse after loan securitization.</a:t>
            </a:r>
          </a:p>
          <a:p>
            <a:pPr lvl="1"/>
            <a:endParaRPr lang="en-US" sz="2400" dirty="0"/>
          </a:p>
          <a:p>
            <a:endParaRPr lang="en-US" sz="2400" dirty="0"/>
          </a:p>
        </p:txBody>
      </p:sp>
      <p:sp>
        <p:nvSpPr>
          <p:cNvPr id="4" name="Slide Number Placeholder 3"/>
          <p:cNvSpPr>
            <a:spLocks noGrp="1"/>
          </p:cNvSpPr>
          <p:nvPr>
            <p:ph type="sldNum" sz="quarter" idx="12"/>
          </p:nvPr>
        </p:nvSpPr>
        <p:spPr/>
        <p:txBody>
          <a:bodyPr/>
          <a:lstStyle/>
          <a:p>
            <a:fld id="{775317A5-740B-48BD-B678-A705DAFC31D5}" type="slidenum">
              <a:rPr lang="en-CA" smtClean="0"/>
              <a:t>6</a:t>
            </a:fld>
            <a:endParaRPr lang="en-CA"/>
          </a:p>
        </p:txBody>
      </p:sp>
    </p:spTree>
    <p:extLst>
      <p:ext uri="{BB962C8B-B14F-4D97-AF65-F5344CB8AC3E}">
        <p14:creationId xmlns:p14="http://schemas.microsoft.com/office/powerpoint/2010/main" val="1958652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p:txBody>
          <a:bodyPr/>
          <a:lstStyle/>
          <a:p>
            <a:r>
              <a:rPr lang="en-US" dirty="0" smtClean="0"/>
              <a:t>Empirical </a:t>
            </a:r>
            <a:r>
              <a:rPr lang="en-US" dirty="0"/>
              <a:t>studies on corporate loan sales are hindered by severe data </a:t>
            </a:r>
            <a:r>
              <a:rPr lang="en-US" dirty="0" smtClean="0"/>
              <a:t>limitations:</a:t>
            </a:r>
          </a:p>
          <a:p>
            <a:pPr lvl="1"/>
            <a:r>
              <a:rPr lang="en-US" dirty="0" smtClean="0"/>
              <a:t>No information on lender shares</a:t>
            </a:r>
          </a:p>
          <a:p>
            <a:pPr lvl="1"/>
            <a:r>
              <a:rPr lang="en-US" dirty="0" smtClean="0"/>
              <a:t>No sellers’ </a:t>
            </a:r>
            <a:r>
              <a:rPr lang="en-US" dirty="0" err="1" smtClean="0"/>
              <a:t>identitity</a:t>
            </a:r>
            <a:endParaRPr lang="en-US" dirty="0" smtClean="0"/>
          </a:p>
          <a:p>
            <a:pPr lvl="1"/>
            <a:r>
              <a:rPr lang="en-US" dirty="0" smtClean="0"/>
              <a:t>Not even actual loan transactions</a:t>
            </a:r>
          </a:p>
          <a:p>
            <a:pPr marL="0" indent="0">
              <a:buNone/>
            </a:pP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7</a:t>
            </a:fld>
            <a:endParaRPr lang="en-CA"/>
          </a:p>
        </p:txBody>
      </p:sp>
    </p:spTree>
    <p:extLst>
      <p:ext uri="{BB962C8B-B14F-4D97-AF65-F5344CB8AC3E}">
        <p14:creationId xmlns:p14="http://schemas.microsoft.com/office/powerpoint/2010/main" val="657272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a:t>
            </a:r>
            <a:endParaRPr lang="en-US" dirty="0"/>
          </a:p>
        </p:txBody>
      </p:sp>
      <p:sp>
        <p:nvSpPr>
          <p:cNvPr id="3" name="Content Placeholder 2"/>
          <p:cNvSpPr>
            <a:spLocks noGrp="1"/>
          </p:cNvSpPr>
          <p:nvPr>
            <p:ph idx="1"/>
          </p:nvPr>
        </p:nvSpPr>
        <p:spPr>
          <a:xfrm>
            <a:off x="457200" y="1268760"/>
            <a:ext cx="8435280" cy="5128865"/>
          </a:xfrm>
        </p:spPr>
        <p:txBody>
          <a:bodyPr/>
          <a:lstStyle/>
          <a:p>
            <a:r>
              <a:rPr lang="en-US" dirty="0" smtClean="0"/>
              <a:t>Why lenders’ identity and transaction amount is important for research on loan sales? </a:t>
            </a:r>
            <a:endParaRPr lang="en-US" dirty="0"/>
          </a:p>
          <a:p>
            <a:pPr lvl="1"/>
            <a:r>
              <a:rPr lang="en-US" dirty="0" smtClean="0"/>
              <a:t>Types of information asymmetry  </a:t>
            </a:r>
          </a:p>
          <a:p>
            <a:pPr marL="0" indent="0">
              <a:buNone/>
            </a:pPr>
            <a:endParaRPr lang="en-US" dirty="0" smtClean="0"/>
          </a:p>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8</a:t>
            </a:fld>
            <a:endParaRPr lang="en-CA"/>
          </a:p>
        </p:txBody>
      </p:sp>
      <p:grpSp>
        <p:nvGrpSpPr>
          <p:cNvPr id="22" name="Group 21"/>
          <p:cNvGrpSpPr/>
          <p:nvPr/>
        </p:nvGrpSpPr>
        <p:grpSpPr>
          <a:xfrm>
            <a:off x="1403648" y="3299893"/>
            <a:ext cx="7056784" cy="1330333"/>
            <a:chOff x="1403648" y="3573016"/>
            <a:chExt cx="4176464" cy="1008113"/>
          </a:xfrm>
        </p:grpSpPr>
        <p:sp>
          <p:nvSpPr>
            <p:cNvPr id="10" name="Oval 9"/>
            <p:cNvSpPr/>
            <p:nvPr/>
          </p:nvSpPr>
          <p:spPr>
            <a:xfrm>
              <a:off x="1403648" y="3573016"/>
              <a:ext cx="115212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Borrower</a:t>
              </a:r>
              <a:endParaRPr lang="en-US" b="1" dirty="0"/>
            </a:p>
          </p:txBody>
        </p:sp>
        <p:sp>
          <p:nvSpPr>
            <p:cNvPr id="13" name="Right Arrow 12"/>
            <p:cNvSpPr/>
            <p:nvPr/>
          </p:nvSpPr>
          <p:spPr>
            <a:xfrm>
              <a:off x="2686600" y="3933056"/>
              <a:ext cx="1597367" cy="2390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427984" y="3573017"/>
              <a:ext cx="115212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Lenders</a:t>
              </a:r>
              <a:endParaRPr lang="en-US" b="1" dirty="0"/>
            </a:p>
          </p:txBody>
        </p:sp>
      </p:grpSp>
      <p:grpSp>
        <p:nvGrpSpPr>
          <p:cNvPr id="23" name="Group 22"/>
          <p:cNvGrpSpPr/>
          <p:nvPr/>
        </p:nvGrpSpPr>
        <p:grpSpPr>
          <a:xfrm>
            <a:off x="1403647" y="4221092"/>
            <a:ext cx="7056785" cy="1112988"/>
            <a:chOff x="1388563" y="4415300"/>
            <a:chExt cx="4178601" cy="894174"/>
          </a:xfrm>
        </p:grpSpPr>
        <p:sp>
          <p:nvSpPr>
            <p:cNvPr id="16" name="Oval 15"/>
            <p:cNvSpPr/>
            <p:nvPr/>
          </p:nvSpPr>
          <p:spPr>
            <a:xfrm>
              <a:off x="1388563" y="4415300"/>
              <a:ext cx="1130229" cy="8941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Lead banks</a:t>
              </a:r>
              <a:endParaRPr lang="en-US" b="1" dirty="0"/>
            </a:p>
          </p:txBody>
        </p:sp>
        <p:sp>
          <p:nvSpPr>
            <p:cNvPr id="17" name="Right Arrow 16"/>
            <p:cNvSpPr/>
            <p:nvPr/>
          </p:nvSpPr>
          <p:spPr>
            <a:xfrm>
              <a:off x="2672172" y="4807769"/>
              <a:ext cx="1598184" cy="2830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414447" y="4448510"/>
              <a:ext cx="1152717" cy="8609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Participant</a:t>
              </a:r>
              <a:endParaRPr lang="en-US" b="1" dirty="0"/>
            </a:p>
          </p:txBody>
        </p:sp>
      </p:grpSp>
      <p:grpSp>
        <p:nvGrpSpPr>
          <p:cNvPr id="24" name="Group 23"/>
          <p:cNvGrpSpPr/>
          <p:nvPr/>
        </p:nvGrpSpPr>
        <p:grpSpPr>
          <a:xfrm>
            <a:off x="1403648" y="5085184"/>
            <a:ext cx="7056784" cy="1142927"/>
            <a:chOff x="1403648" y="5322439"/>
            <a:chExt cx="4176464" cy="709780"/>
          </a:xfrm>
        </p:grpSpPr>
        <p:sp>
          <p:nvSpPr>
            <p:cNvPr id="19" name="Oval 18"/>
            <p:cNvSpPr/>
            <p:nvPr/>
          </p:nvSpPr>
          <p:spPr>
            <a:xfrm>
              <a:off x="1403648" y="5322442"/>
              <a:ext cx="1152128" cy="7097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Buys</a:t>
              </a:r>
              <a:endParaRPr lang="en-US" b="1" dirty="0"/>
            </a:p>
          </p:txBody>
        </p:sp>
        <p:sp>
          <p:nvSpPr>
            <p:cNvPr id="20" name="Right Arrow 19"/>
            <p:cNvSpPr/>
            <p:nvPr/>
          </p:nvSpPr>
          <p:spPr>
            <a:xfrm>
              <a:off x="2699793" y="5682482"/>
              <a:ext cx="1584175" cy="2178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427984" y="5322439"/>
              <a:ext cx="1152128" cy="7097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Sellers</a:t>
              </a:r>
              <a:endParaRPr lang="en-US" b="1" dirty="0"/>
            </a:p>
          </p:txBody>
        </p:sp>
      </p:grpSp>
    </p:spTree>
    <p:extLst>
      <p:ext uri="{BB962C8B-B14F-4D97-AF65-F5344CB8AC3E}">
        <p14:creationId xmlns:p14="http://schemas.microsoft.com/office/powerpoint/2010/main" val="55583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Database</a:t>
            </a:r>
            <a:endParaRPr lang="en-US" dirty="0"/>
          </a:p>
        </p:txBody>
      </p:sp>
      <p:sp>
        <p:nvSpPr>
          <p:cNvPr id="3" name="Content Placeholder 2"/>
          <p:cNvSpPr>
            <a:spLocks noGrp="1"/>
          </p:cNvSpPr>
          <p:nvPr>
            <p:ph idx="1"/>
          </p:nvPr>
        </p:nvSpPr>
        <p:spPr/>
        <p:txBody>
          <a:bodyPr/>
          <a:lstStyle/>
          <a:p>
            <a:r>
              <a:rPr lang="en-US" dirty="0" smtClean="0"/>
              <a:t>Shared National Credit (SNC) Program</a:t>
            </a:r>
          </a:p>
          <a:p>
            <a:pPr lvl="1"/>
            <a:r>
              <a:rPr lang="en-US" dirty="0"/>
              <a:t>A SNC is any loan or credit of $20 million or more extended to a borrower and shared by three or more unaffiliated supervised institutions. </a:t>
            </a:r>
            <a:endParaRPr lang="en-US" dirty="0" smtClean="0"/>
          </a:p>
          <a:p>
            <a:pPr lvl="1"/>
            <a:r>
              <a:rPr lang="en-US" dirty="0" smtClean="0"/>
              <a:t>Each lender involved in a SNC is required to report their loan holding in each year until loan maturity.</a:t>
            </a:r>
          </a:p>
          <a:p>
            <a:pPr lvl="1"/>
            <a:r>
              <a:rPr lang="en-US" dirty="0" smtClean="0"/>
              <a:t>merge SNC </a:t>
            </a:r>
            <a:r>
              <a:rPr lang="en-US" dirty="0"/>
              <a:t>data with </a:t>
            </a:r>
            <a:r>
              <a:rPr lang="en-US" dirty="0" err="1"/>
              <a:t>Compustat</a:t>
            </a:r>
            <a:r>
              <a:rPr lang="en-US" dirty="0"/>
              <a:t>, Moody’s Default &amp; Recovery Database (DRD), </a:t>
            </a:r>
            <a:r>
              <a:rPr lang="en-US" dirty="0" err="1"/>
              <a:t>Markit</a:t>
            </a:r>
            <a:r>
              <a:rPr lang="en-US" dirty="0"/>
              <a:t> CDS, Call Report data, and LPC </a:t>
            </a:r>
            <a:r>
              <a:rPr lang="en-US" dirty="0" err="1"/>
              <a:t>Dealscan</a:t>
            </a:r>
            <a:endParaRPr lang="en-US" dirty="0"/>
          </a:p>
        </p:txBody>
      </p:sp>
      <p:sp>
        <p:nvSpPr>
          <p:cNvPr id="4" name="Slide Number Placeholder 3"/>
          <p:cNvSpPr>
            <a:spLocks noGrp="1"/>
          </p:cNvSpPr>
          <p:nvPr>
            <p:ph type="sldNum" sz="quarter" idx="12"/>
          </p:nvPr>
        </p:nvSpPr>
        <p:spPr/>
        <p:txBody>
          <a:bodyPr/>
          <a:lstStyle/>
          <a:p>
            <a:fld id="{775317A5-740B-48BD-B678-A705DAFC31D5}" type="slidenum">
              <a:rPr lang="en-CA" smtClean="0"/>
              <a:t>9</a:t>
            </a:fld>
            <a:endParaRPr lang="en-CA"/>
          </a:p>
        </p:txBody>
      </p:sp>
    </p:spTree>
    <p:extLst>
      <p:ext uri="{BB962C8B-B14F-4D97-AF65-F5344CB8AC3E}">
        <p14:creationId xmlns:p14="http://schemas.microsoft.com/office/powerpoint/2010/main" val="1153558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2933</TotalTime>
  <Words>1773</Words>
  <Application>Microsoft Office PowerPoint</Application>
  <PresentationFormat>On-screen Show (4:3)</PresentationFormat>
  <Paragraphs>309</Paragraphs>
  <Slides>28</Slides>
  <Notes>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5" baseType="lpstr">
      <vt:lpstr>SimSun</vt:lpstr>
      <vt:lpstr>Arial</vt:lpstr>
      <vt:lpstr>Calibri</vt:lpstr>
      <vt:lpstr>Times New Roman</vt:lpstr>
      <vt:lpstr>ms01_1</vt:lpstr>
      <vt:lpstr>Image</vt:lpstr>
      <vt:lpstr>Equation.DSMT4</vt:lpstr>
      <vt:lpstr>Syndicated Credit Cut and Firm Performance</vt:lpstr>
      <vt:lpstr>概述</vt:lpstr>
      <vt:lpstr>概述</vt:lpstr>
      <vt:lpstr>Motivations</vt:lpstr>
      <vt:lpstr>Motivations</vt:lpstr>
      <vt:lpstr>Motivations </vt:lpstr>
      <vt:lpstr>Motivations</vt:lpstr>
      <vt:lpstr>Motivations</vt:lpstr>
      <vt:lpstr>Unique Database</vt:lpstr>
      <vt:lpstr>Main Objectives</vt:lpstr>
      <vt:lpstr>Definitions</vt:lpstr>
      <vt:lpstr>Identification of Credit Cut</vt:lpstr>
      <vt:lpstr>Hypotheses Developments</vt:lpstr>
      <vt:lpstr>Hypotheses Developments</vt:lpstr>
      <vt:lpstr>Hypotheses Developments</vt:lpstr>
      <vt:lpstr>Baseline Models</vt:lpstr>
      <vt:lpstr>Sample Size </vt:lpstr>
      <vt:lpstr>Results (Table 3 Credit cut and firm’s default probability 1)</vt:lpstr>
      <vt:lpstr>Results (Table 3 Credit cut and firm’s default probability 2)</vt:lpstr>
      <vt:lpstr>Results (Table 4 Credit cut and firm’s stock return 1)</vt:lpstr>
      <vt:lpstr>Results (Table 4 Credit cut and firm’s stock return 2)</vt:lpstr>
      <vt:lpstr> Results (Table 4 Panel D: Credit sale and firm stock return 1) </vt:lpstr>
      <vt:lpstr>Results (Table 5 Determinants of credit cut )</vt:lpstr>
      <vt:lpstr>Main Results</vt:lpstr>
      <vt:lpstr>Main Results</vt:lpstr>
      <vt:lpstr>Main Results</vt:lpstr>
      <vt:lpstr>Further Research Venues</vt:lpstr>
      <vt:lpstr>Summary </vt:lpstr>
    </vt:vector>
  </TitlesOfParts>
  <Company>University of Lethbridge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Regulation Fair Disclosure and Credit Market</dc:title>
  <dc:creator>Li, Yutao</dc:creator>
  <cp:lastModifiedBy>Shao, Pei</cp:lastModifiedBy>
  <cp:revision>178</cp:revision>
  <dcterms:created xsi:type="dcterms:W3CDTF">2012-04-17T20:13:47Z</dcterms:created>
  <dcterms:modified xsi:type="dcterms:W3CDTF">2014-10-28T03:44:28Z</dcterms:modified>
</cp:coreProperties>
</file>